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387" r:id="rId2"/>
    <p:sldId id="388" r:id="rId3"/>
    <p:sldId id="313" r:id="rId4"/>
    <p:sldId id="339" r:id="rId5"/>
    <p:sldId id="381" r:id="rId6"/>
    <p:sldId id="338" r:id="rId7"/>
    <p:sldId id="305" r:id="rId8"/>
    <p:sldId id="318" r:id="rId9"/>
    <p:sldId id="389" r:id="rId10"/>
    <p:sldId id="390" r:id="rId11"/>
    <p:sldId id="355" r:id="rId12"/>
    <p:sldId id="325" r:id="rId13"/>
    <p:sldId id="349" r:id="rId14"/>
    <p:sldId id="322" r:id="rId15"/>
    <p:sldId id="260" r:id="rId16"/>
    <p:sldId id="357" r:id="rId17"/>
    <p:sldId id="271" r:id="rId18"/>
    <p:sldId id="340" r:id="rId19"/>
    <p:sldId id="360" r:id="rId20"/>
    <p:sldId id="384" r:id="rId21"/>
    <p:sldId id="278" r:id="rId22"/>
    <p:sldId id="307" r:id="rId23"/>
    <p:sldId id="341" r:id="rId24"/>
    <p:sldId id="342" r:id="rId25"/>
    <p:sldId id="367" r:id="rId26"/>
    <p:sldId id="370" r:id="rId27"/>
    <p:sldId id="369" r:id="rId28"/>
    <p:sldId id="374" r:id="rId29"/>
    <p:sldId id="383" r:id="rId30"/>
    <p:sldId id="368" r:id="rId31"/>
    <p:sldId id="371" r:id="rId32"/>
    <p:sldId id="375" r:id="rId33"/>
    <p:sldId id="376" r:id="rId34"/>
    <p:sldId id="386" r:id="rId35"/>
    <p:sldId id="378" r:id="rId36"/>
    <p:sldId id="380" r:id="rId37"/>
    <p:sldId id="379" r:id="rId38"/>
    <p:sldId id="382" r:id="rId39"/>
    <p:sldId id="377" r:id="rId40"/>
    <p:sldId id="385" r:id="rId41"/>
    <p:sldId id="373" r:id="rId42"/>
    <p:sldId id="372" r:id="rId43"/>
    <p:sldId id="321" r:id="rId44"/>
    <p:sldId id="337" r:id="rId45"/>
  </p:sldIdLst>
  <p:sldSz cx="9144000" cy="6858000" type="screen4x3"/>
  <p:notesSz cx="7019925" cy="930592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31">
          <p15:clr>
            <a:srgbClr val="A4A3A4"/>
          </p15:clr>
        </p15:guide>
        <p15:guide id="2" pos="221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BCB9"/>
    <a:srgbClr val="1993CD"/>
    <a:srgbClr val="990000"/>
    <a:srgbClr val="417D33"/>
    <a:srgbClr val="3C8C93"/>
    <a:srgbClr val="EAEAEA"/>
    <a:srgbClr val="785200"/>
    <a:srgbClr val="F2F2F2"/>
    <a:srgbClr val="8EC122"/>
    <a:srgbClr val="97CB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2" autoAdjust="0"/>
    <p:restoredTop sz="99424" autoAdjust="0"/>
  </p:normalViewPr>
  <p:slideViewPr>
    <p:cSldViewPr>
      <p:cViewPr>
        <p:scale>
          <a:sx n="90" d="100"/>
          <a:sy n="90" d="100"/>
        </p:scale>
        <p:origin x="-2490" y="-606"/>
      </p:cViewPr>
      <p:guideLst>
        <p:guide orient="horz" pos="2160"/>
        <p:guide pos="2880"/>
      </p:guideLst>
    </p:cSldViewPr>
  </p:slideViewPr>
  <p:outlineViewPr>
    <p:cViewPr>
      <p:scale>
        <a:sx n="33" d="100"/>
        <a:sy n="33" d="100"/>
      </p:scale>
      <p:origin x="0" y="1020"/>
    </p:cViewPr>
  </p:outlineViewPr>
  <p:notesTextViewPr>
    <p:cViewPr>
      <p:scale>
        <a:sx n="3" d="2"/>
        <a:sy n="3" d="2"/>
      </p:scale>
      <p:origin x="0" y="0"/>
    </p:cViewPr>
  </p:notesTextViewPr>
  <p:sorterViewPr>
    <p:cViewPr>
      <p:scale>
        <a:sx n="80" d="100"/>
        <a:sy n="80" d="100"/>
      </p:scale>
      <p:origin x="0" y="0"/>
    </p:cViewPr>
  </p:sorterViewPr>
  <p:notesViewPr>
    <p:cSldViewPr>
      <p:cViewPr varScale="1">
        <p:scale>
          <a:sx n="66" d="100"/>
          <a:sy n="66" d="100"/>
        </p:scale>
        <p:origin x="-1368" y="-108"/>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bwMode="auto">
          <a:xfrm>
            <a:off x="0" y="0"/>
            <a:ext cx="3041650" cy="46513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98307" name="Rectangle 3"/>
          <p:cNvSpPr>
            <a:spLocks noGrp="1" noChangeArrowheads="1"/>
          </p:cNvSpPr>
          <p:nvPr>
            <p:ph type="dt" sz="quarter" idx="1"/>
          </p:nvPr>
        </p:nvSpPr>
        <p:spPr bwMode="auto">
          <a:xfrm>
            <a:off x="3976688" y="0"/>
            <a:ext cx="3041650" cy="46513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98308" name="Rectangle 4"/>
          <p:cNvSpPr>
            <a:spLocks noGrp="1" noChangeArrowheads="1"/>
          </p:cNvSpPr>
          <p:nvPr>
            <p:ph type="ftr" sz="quarter" idx="2"/>
          </p:nvPr>
        </p:nvSpPr>
        <p:spPr bwMode="auto">
          <a:xfrm>
            <a:off x="0" y="8839200"/>
            <a:ext cx="3041650" cy="46513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98309" name="Rectangle 5"/>
          <p:cNvSpPr>
            <a:spLocks noGrp="1" noChangeArrowheads="1"/>
          </p:cNvSpPr>
          <p:nvPr>
            <p:ph type="sldNum" sz="quarter" idx="3"/>
          </p:nvPr>
        </p:nvSpPr>
        <p:spPr bwMode="auto">
          <a:xfrm>
            <a:off x="3976688" y="8839200"/>
            <a:ext cx="3041650" cy="465138"/>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B43549AC-5BC8-431A-9458-3488BE4E2C13}" type="slidenum">
              <a:rPr lang="en-US"/>
              <a:pPr>
                <a:defRPr/>
              </a:pPr>
              <a:t>‹#›</a:t>
            </a:fld>
            <a:endParaRPr lang="en-US" dirty="0"/>
          </a:p>
        </p:txBody>
      </p:sp>
    </p:spTree>
    <p:extLst>
      <p:ext uri="{BB962C8B-B14F-4D97-AF65-F5344CB8AC3E}">
        <p14:creationId xmlns:p14="http://schemas.microsoft.com/office/powerpoint/2010/main" val="35918538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41650" cy="465138"/>
          </a:xfrm>
          <a:prstGeom prst="rect">
            <a:avLst/>
          </a:prstGeom>
          <a:noFill/>
          <a:ln>
            <a:noFill/>
          </a:ln>
          <a:effectLst/>
          <a:extLst/>
        </p:spPr>
        <p:txBody>
          <a:bodyPr vert="horz" wrap="square" lIns="93287" tIns="46644" rIns="93287" bIns="46644" numCol="1" anchor="t" anchorCtr="0" compatLnSpc="1">
            <a:prstTxWarp prst="textNoShape">
              <a:avLst/>
            </a:prstTxWarp>
          </a:bodyPr>
          <a:lstStyle>
            <a:lvl1pPr defTabSz="933450">
              <a:defRPr sz="1200">
                <a:cs typeface="+mn-cs"/>
              </a:defRPr>
            </a:lvl1pPr>
          </a:lstStyle>
          <a:p>
            <a:pPr>
              <a:defRPr/>
            </a:pPr>
            <a:endParaRPr lang="en-US"/>
          </a:p>
        </p:txBody>
      </p:sp>
      <p:sp>
        <p:nvSpPr>
          <p:cNvPr id="31747" name="Rectangle 3"/>
          <p:cNvSpPr>
            <a:spLocks noGrp="1" noChangeArrowheads="1"/>
          </p:cNvSpPr>
          <p:nvPr>
            <p:ph type="dt" idx="1"/>
          </p:nvPr>
        </p:nvSpPr>
        <p:spPr bwMode="auto">
          <a:xfrm>
            <a:off x="3976688" y="0"/>
            <a:ext cx="3041650" cy="465138"/>
          </a:xfrm>
          <a:prstGeom prst="rect">
            <a:avLst/>
          </a:prstGeom>
          <a:noFill/>
          <a:ln>
            <a:noFill/>
          </a:ln>
          <a:effectLst/>
          <a:extLst/>
        </p:spPr>
        <p:txBody>
          <a:bodyPr vert="horz" wrap="square" lIns="93287" tIns="46644" rIns="93287" bIns="46644" numCol="1" anchor="t" anchorCtr="0" compatLnSpc="1">
            <a:prstTxWarp prst="textNoShape">
              <a:avLst/>
            </a:prstTxWarp>
          </a:bodyPr>
          <a:lstStyle>
            <a:lvl1pPr algn="r" defTabSz="933450">
              <a:defRPr sz="1200">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84275" y="698500"/>
            <a:ext cx="4652963" cy="3489325"/>
          </a:xfrm>
          <a:prstGeom prst="rect">
            <a:avLst/>
          </a:prstGeom>
          <a:noFill/>
          <a:ln w="9525">
            <a:solidFill>
              <a:srgbClr val="000000"/>
            </a:solidFill>
            <a:miter lim="800000"/>
            <a:headEnd/>
            <a:tailEnd/>
          </a:ln>
        </p:spPr>
      </p:sp>
      <p:sp>
        <p:nvSpPr>
          <p:cNvPr id="31749" name="Rectangle 5"/>
          <p:cNvSpPr>
            <a:spLocks noGrp="1" noChangeArrowheads="1"/>
          </p:cNvSpPr>
          <p:nvPr>
            <p:ph type="body" sz="quarter" idx="3"/>
          </p:nvPr>
        </p:nvSpPr>
        <p:spPr bwMode="auto">
          <a:xfrm>
            <a:off x="701675" y="4419600"/>
            <a:ext cx="5616575" cy="4187825"/>
          </a:xfrm>
          <a:prstGeom prst="rect">
            <a:avLst/>
          </a:prstGeom>
          <a:noFill/>
          <a:ln>
            <a:noFill/>
          </a:ln>
          <a:effectLst/>
          <a:extLst/>
        </p:spPr>
        <p:txBody>
          <a:bodyPr vert="horz" wrap="square" lIns="93287" tIns="46644" rIns="93287" bIns="4664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1750" name="Rectangle 6"/>
          <p:cNvSpPr>
            <a:spLocks noGrp="1" noChangeArrowheads="1"/>
          </p:cNvSpPr>
          <p:nvPr>
            <p:ph type="ftr" sz="quarter" idx="4"/>
          </p:nvPr>
        </p:nvSpPr>
        <p:spPr bwMode="auto">
          <a:xfrm>
            <a:off x="0" y="8839200"/>
            <a:ext cx="3041650" cy="465138"/>
          </a:xfrm>
          <a:prstGeom prst="rect">
            <a:avLst/>
          </a:prstGeom>
          <a:noFill/>
          <a:ln>
            <a:noFill/>
          </a:ln>
          <a:effectLst/>
          <a:extLst/>
        </p:spPr>
        <p:txBody>
          <a:bodyPr vert="horz" wrap="square" lIns="93287" tIns="46644" rIns="93287" bIns="46644" numCol="1" anchor="b" anchorCtr="0" compatLnSpc="1">
            <a:prstTxWarp prst="textNoShape">
              <a:avLst/>
            </a:prstTxWarp>
          </a:bodyPr>
          <a:lstStyle>
            <a:lvl1pPr defTabSz="933450">
              <a:defRPr sz="1200">
                <a:cs typeface="+mn-cs"/>
              </a:defRPr>
            </a:lvl1pPr>
          </a:lstStyle>
          <a:p>
            <a:pPr>
              <a:defRPr/>
            </a:pPr>
            <a:endParaRPr lang="en-US"/>
          </a:p>
        </p:txBody>
      </p:sp>
      <p:sp>
        <p:nvSpPr>
          <p:cNvPr id="31751" name="Rectangle 7"/>
          <p:cNvSpPr>
            <a:spLocks noGrp="1" noChangeArrowheads="1"/>
          </p:cNvSpPr>
          <p:nvPr>
            <p:ph type="sldNum" sz="quarter" idx="5"/>
          </p:nvPr>
        </p:nvSpPr>
        <p:spPr bwMode="auto">
          <a:xfrm>
            <a:off x="3976688" y="8839200"/>
            <a:ext cx="3041650" cy="465138"/>
          </a:xfrm>
          <a:prstGeom prst="rect">
            <a:avLst/>
          </a:prstGeom>
          <a:noFill/>
          <a:ln>
            <a:noFill/>
          </a:ln>
          <a:effectLst/>
          <a:extLst/>
        </p:spPr>
        <p:txBody>
          <a:bodyPr vert="horz" wrap="square" lIns="93287" tIns="46644" rIns="93287" bIns="46644" numCol="1" anchor="b" anchorCtr="0" compatLnSpc="1">
            <a:prstTxWarp prst="textNoShape">
              <a:avLst/>
            </a:prstTxWarp>
          </a:bodyPr>
          <a:lstStyle>
            <a:lvl1pPr algn="r" defTabSz="933450">
              <a:defRPr sz="1200">
                <a:cs typeface="+mn-cs"/>
              </a:defRPr>
            </a:lvl1pPr>
          </a:lstStyle>
          <a:p>
            <a:pPr>
              <a:defRPr/>
            </a:pPr>
            <a:fld id="{5D7EF687-6515-4AC0-B187-45DA59CB1998}" type="slidenum">
              <a:rPr lang="en-US"/>
              <a:pPr>
                <a:defRPr/>
              </a:pPr>
              <a:t>‹#›</a:t>
            </a:fld>
            <a:endParaRPr lang="en-US" dirty="0"/>
          </a:p>
        </p:txBody>
      </p:sp>
    </p:spTree>
    <p:extLst>
      <p:ext uri="{BB962C8B-B14F-4D97-AF65-F5344CB8AC3E}">
        <p14:creationId xmlns:p14="http://schemas.microsoft.com/office/powerpoint/2010/main" val="34565797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miter lim="800000"/>
            <a:headEnd/>
            <a:tailEnd/>
          </a:ln>
        </p:spPr>
        <p:txBody>
          <a:bodyPr/>
          <a:lstStyle/>
          <a:p>
            <a:fld id="{E9CE0E5F-3F86-4605-A658-C4855B083A05}" type="slidenum">
              <a:rPr lang="en-US" smtClean="0">
                <a:cs typeface="Arial" charset="0"/>
              </a:rPr>
              <a:pPr/>
              <a:t>3</a:t>
            </a:fld>
            <a:endParaRPr lang="en-US" smtClean="0">
              <a:cs typeface="Arial" charset="0"/>
            </a:endParaRPr>
          </a:p>
        </p:txBody>
      </p:sp>
      <p:sp>
        <p:nvSpPr>
          <p:cNvPr id="87042" name="Rectangle 2"/>
          <p:cNvSpPr>
            <a:spLocks noGrp="1" noRot="1" noChangeAspect="1" noChangeArrowheads="1" noTextEdit="1"/>
          </p:cNvSpPr>
          <p:nvPr>
            <p:ph type="sldImg"/>
          </p:nvPr>
        </p:nvSpPr>
        <p:spPr>
          <a:xfrm>
            <a:off x="1185863" y="698500"/>
            <a:ext cx="4649787" cy="3489325"/>
          </a:xfrm>
          <a:ln/>
        </p:spPr>
      </p:sp>
      <p:sp>
        <p:nvSpPr>
          <p:cNvPr id="87043"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500816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33357" eaLnBrk="0" hangingPunct="0">
              <a:defRPr>
                <a:solidFill>
                  <a:schemeClr val="tx1"/>
                </a:solidFill>
                <a:latin typeface="Arial" charset="0"/>
              </a:defRPr>
            </a:lvl1pPr>
            <a:lvl2pPr marL="742876" indent="-285722" defTabSz="933357" eaLnBrk="0" hangingPunct="0">
              <a:defRPr>
                <a:solidFill>
                  <a:schemeClr val="tx1"/>
                </a:solidFill>
                <a:latin typeface="Arial" charset="0"/>
              </a:defRPr>
            </a:lvl2pPr>
            <a:lvl3pPr marL="1142886" indent="-228578" defTabSz="933357" eaLnBrk="0" hangingPunct="0">
              <a:defRPr>
                <a:solidFill>
                  <a:schemeClr val="tx1"/>
                </a:solidFill>
                <a:latin typeface="Arial" charset="0"/>
              </a:defRPr>
            </a:lvl3pPr>
            <a:lvl4pPr marL="1600040" indent="-228578" defTabSz="933357" eaLnBrk="0" hangingPunct="0">
              <a:defRPr>
                <a:solidFill>
                  <a:schemeClr val="tx1"/>
                </a:solidFill>
                <a:latin typeface="Arial" charset="0"/>
              </a:defRPr>
            </a:lvl4pPr>
            <a:lvl5pPr marL="2057194" indent="-228578" defTabSz="933357" eaLnBrk="0" hangingPunct="0">
              <a:defRPr>
                <a:solidFill>
                  <a:schemeClr val="tx1"/>
                </a:solidFill>
                <a:latin typeface="Arial" charset="0"/>
              </a:defRPr>
            </a:lvl5pPr>
            <a:lvl6pPr marL="2514348" indent="-228578" defTabSz="933357" eaLnBrk="0" fontAlgn="base" hangingPunct="0">
              <a:spcBef>
                <a:spcPct val="0"/>
              </a:spcBef>
              <a:spcAft>
                <a:spcPct val="0"/>
              </a:spcAft>
              <a:defRPr>
                <a:solidFill>
                  <a:schemeClr val="tx1"/>
                </a:solidFill>
                <a:latin typeface="Arial" charset="0"/>
              </a:defRPr>
            </a:lvl6pPr>
            <a:lvl7pPr marL="2971503" indent="-228578" defTabSz="933357" eaLnBrk="0" fontAlgn="base" hangingPunct="0">
              <a:spcBef>
                <a:spcPct val="0"/>
              </a:spcBef>
              <a:spcAft>
                <a:spcPct val="0"/>
              </a:spcAft>
              <a:defRPr>
                <a:solidFill>
                  <a:schemeClr val="tx1"/>
                </a:solidFill>
                <a:latin typeface="Arial" charset="0"/>
              </a:defRPr>
            </a:lvl7pPr>
            <a:lvl8pPr marL="3428657" indent="-228578" defTabSz="933357" eaLnBrk="0" fontAlgn="base" hangingPunct="0">
              <a:spcBef>
                <a:spcPct val="0"/>
              </a:spcBef>
              <a:spcAft>
                <a:spcPct val="0"/>
              </a:spcAft>
              <a:defRPr>
                <a:solidFill>
                  <a:schemeClr val="tx1"/>
                </a:solidFill>
                <a:latin typeface="Arial" charset="0"/>
              </a:defRPr>
            </a:lvl8pPr>
            <a:lvl9pPr marL="3885811" indent="-228578" defTabSz="933357" eaLnBrk="0" fontAlgn="base" hangingPunct="0">
              <a:spcBef>
                <a:spcPct val="0"/>
              </a:spcBef>
              <a:spcAft>
                <a:spcPct val="0"/>
              </a:spcAft>
              <a:defRPr>
                <a:solidFill>
                  <a:schemeClr val="tx1"/>
                </a:solidFill>
                <a:latin typeface="Arial" charset="0"/>
              </a:defRPr>
            </a:lvl9pPr>
          </a:lstStyle>
          <a:p>
            <a:pPr eaLnBrk="1" hangingPunct="1"/>
            <a:fld id="{1A1419F6-9B9C-48BD-8A55-C8DCE697B798}" type="slidenum">
              <a:rPr lang="en-US"/>
              <a:pPr eaLnBrk="1" hangingPunct="1"/>
              <a:t>20</a:t>
            </a:fld>
            <a:endParaRPr lang="en-US"/>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r>
              <a:rPr lang="en-US" smtClean="0"/>
              <a:t>Middle_fall_a</a:t>
            </a:r>
          </a:p>
        </p:txBody>
      </p:sp>
    </p:spTree>
    <p:extLst>
      <p:ext uri="{BB962C8B-B14F-4D97-AF65-F5344CB8AC3E}">
        <p14:creationId xmlns:p14="http://schemas.microsoft.com/office/powerpoint/2010/main" val="3639661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18DC58F6-222B-4E8D-A35A-1F08219EB299}" type="slidenum">
              <a:rPr lang="en-US" smtClean="0">
                <a:cs typeface="Arial" charset="0"/>
              </a:rPr>
              <a:pPr/>
              <a:t>21</a:t>
            </a:fld>
            <a:endParaRPr lang="en-US" smtClean="0">
              <a:cs typeface="Arial" charset="0"/>
            </a:endParaRPr>
          </a:p>
        </p:txBody>
      </p:sp>
      <p:sp>
        <p:nvSpPr>
          <p:cNvPr id="26626" name="Rectangle 2"/>
          <p:cNvSpPr>
            <a:spLocks noGrp="1" noRot="1" noChangeAspect="1" noChangeArrowheads="1" noTextEdit="1"/>
          </p:cNvSpPr>
          <p:nvPr>
            <p:ph type="sldImg"/>
          </p:nvPr>
        </p:nvSpPr>
        <p:spPr>
          <a:xfrm>
            <a:off x="1185863" y="698500"/>
            <a:ext cx="4649787" cy="3489325"/>
          </a:xfrm>
          <a:ln/>
        </p:spPr>
      </p:sp>
      <p:sp>
        <p:nvSpPr>
          <p:cNvPr id="26627" name="Rectangle 3"/>
          <p:cNvSpPr>
            <a:spLocks noGrp="1" noChangeArrowheads="1"/>
          </p:cNvSpPr>
          <p:nvPr>
            <p:ph type="body" idx="1"/>
          </p:nvPr>
        </p:nvSpPr>
        <p:spPr>
          <a:noFill/>
        </p:spPr>
        <p:txBody>
          <a:bodyPr/>
          <a:lstStyle/>
          <a:p>
            <a:pPr eaLnBrk="1" hangingPunct="1"/>
            <a:r>
              <a:rPr lang="en-US" smtClean="0"/>
              <a:t>Ancient bald cypress tree during autumn at Cache River State Natural Area in southern Illinois. This ancient tree is the Illinois State Champion Bald Cypress. It is over 40 feet in circumference and is estimated to be 1,000 or more years old. It is probably the oldest living thing in Illinois and possibly the oldest living thing east of the Rocky Mountains.</a:t>
            </a:r>
          </a:p>
        </p:txBody>
      </p:sp>
    </p:spTree>
    <p:extLst>
      <p:ext uri="{BB962C8B-B14F-4D97-AF65-F5344CB8AC3E}">
        <p14:creationId xmlns:p14="http://schemas.microsoft.com/office/powerpoint/2010/main" val="3868679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miter lim="800000"/>
            <a:headEnd/>
            <a:tailEnd/>
          </a:ln>
        </p:spPr>
        <p:txBody>
          <a:bodyPr/>
          <a:lstStyle/>
          <a:p>
            <a:fld id="{F6525954-5010-40F1-917B-FC083AF859A1}" type="slidenum">
              <a:rPr lang="en-US" smtClean="0">
                <a:cs typeface="Arial" charset="0"/>
              </a:rPr>
              <a:pPr/>
              <a:t>22</a:t>
            </a:fld>
            <a:endParaRPr lang="en-US" smtClean="0">
              <a:cs typeface="Arial" charset="0"/>
            </a:endParaRPr>
          </a:p>
        </p:txBody>
      </p:sp>
      <p:sp>
        <p:nvSpPr>
          <p:cNvPr id="45058" name="Rectangle 2"/>
          <p:cNvSpPr>
            <a:spLocks noGrp="1" noRot="1" noChangeAspect="1" noChangeArrowheads="1" noTextEdit="1"/>
          </p:cNvSpPr>
          <p:nvPr>
            <p:ph type="sldImg"/>
          </p:nvPr>
        </p:nvSpPr>
        <p:spPr>
          <a:xfrm>
            <a:off x="1185863" y="698500"/>
            <a:ext cx="4649787" cy="3489325"/>
          </a:xfrm>
          <a:ln/>
        </p:spPr>
      </p:sp>
      <p:sp>
        <p:nvSpPr>
          <p:cNvPr id="45059"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028177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miter lim="800000"/>
            <a:headEnd/>
            <a:tailEnd/>
          </a:ln>
        </p:spPr>
        <p:txBody>
          <a:bodyPr/>
          <a:lstStyle/>
          <a:p>
            <a:fld id="{9478C19B-746D-4B7B-8193-9698DF148309}" type="slidenum">
              <a:rPr lang="en-US" smtClean="0">
                <a:cs typeface="Arial" charset="0"/>
              </a:rPr>
              <a:pPr/>
              <a:t>43</a:t>
            </a:fld>
            <a:endParaRPr lang="en-US" smtClean="0">
              <a:cs typeface="Arial" charset="0"/>
            </a:endParaRPr>
          </a:p>
        </p:txBody>
      </p:sp>
      <p:sp>
        <p:nvSpPr>
          <p:cNvPr id="69634" name="Rectangle 2"/>
          <p:cNvSpPr>
            <a:spLocks noGrp="1" noRot="1" noChangeAspect="1" noChangeArrowheads="1" noTextEdit="1"/>
          </p:cNvSpPr>
          <p:nvPr>
            <p:ph type="sldImg"/>
          </p:nvPr>
        </p:nvSpPr>
        <p:spPr>
          <a:xfrm>
            <a:off x="1185863" y="698500"/>
            <a:ext cx="4649787" cy="3489325"/>
          </a:xfrm>
          <a:ln/>
        </p:spPr>
      </p:sp>
      <p:sp>
        <p:nvSpPr>
          <p:cNvPr id="69635"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430471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miter lim="800000"/>
            <a:headEnd/>
            <a:tailEnd/>
          </a:ln>
        </p:spPr>
        <p:txBody>
          <a:bodyPr/>
          <a:lstStyle/>
          <a:p>
            <a:fld id="{DF2030F9-E294-44D9-8A50-4786604A9046}" type="slidenum">
              <a:rPr lang="en-US" smtClean="0">
                <a:cs typeface="Arial" charset="0"/>
              </a:rPr>
              <a:pPr/>
              <a:t>5</a:t>
            </a:fld>
            <a:endParaRPr lang="en-US" smtClean="0">
              <a:cs typeface="Arial" charset="0"/>
            </a:endParaRPr>
          </a:p>
        </p:txBody>
      </p:sp>
      <p:sp>
        <p:nvSpPr>
          <p:cNvPr id="30722" name="Rectangle 2"/>
          <p:cNvSpPr>
            <a:spLocks noGrp="1" noRot="1" noChangeAspect="1" noChangeArrowheads="1" noTextEdit="1"/>
          </p:cNvSpPr>
          <p:nvPr>
            <p:ph type="sldImg"/>
          </p:nvPr>
        </p:nvSpPr>
        <p:spPr>
          <a:xfrm>
            <a:off x="1185863" y="698500"/>
            <a:ext cx="4649787" cy="3489325"/>
          </a:xfrm>
          <a:ln/>
        </p:spPr>
      </p:sp>
      <p:sp>
        <p:nvSpPr>
          <p:cNvPr id="30723"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4001808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miter lim="800000"/>
            <a:headEnd/>
            <a:tailEnd/>
          </a:ln>
        </p:spPr>
        <p:txBody>
          <a:bodyPr/>
          <a:lstStyle/>
          <a:p>
            <a:fld id="{D51B0669-6E4E-4EC5-B50C-7404A432CC98}" type="slidenum">
              <a:rPr lang="en-US" smtClean="0">
                <a:cs typeface="Arial" charset="0"/>
              </a:rPr>
              <a:pPr/>
              <a:t>7</a:t>
            </a:fld>
            <a:endParaRPr lang="en-US" smtClean="0">
              <a:cs typeface="Arial" charset="0"/>
            </a:endParaRPr>
          </a:p>
        </p:txBody>
      </p:sp>
      <p:sp>
        <p:nvSpPr>
          <p:cNvPr id="57346" name="Rectangle 2"/>
          <p:cNvSpPr>
            <a:spLocks noGrp="1" noRot="1" noChangeAspect="1" noChangeArrowheads="1" noTextEdit="1"/>
          </p:cNvSpPr>
          <p:nvPr>
            <p:ph type="sldImg"/>
          </p:nvPr>
        </p:nvSpPr>
        <p:spPr>
          <a:xfrm>
            <a:off x="1185863" y="698500"/>
            <a:ext cx="4649787" cy="3489325"/>
          </a:xfrm>
          <a:ln/>
        </p:spPr>
      </p:sp>
      <p:sp>
        <p:nvSpPr>
          <p:cNvPr id="57347"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1517668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miter lim="800000"/>
            <a:headEnd/>
            <a:tailEnd/>
          </a:ln>
        </p:spPr>
        <p:txBody>
          <a:bodyPr/>
          <a:lstStyle/>
          <a:p>
            <a:fld id="{8DEF0007-50BD-41B9-812A-281529CDD252}" type="slidenum">
              <a:rPr lang="en-US" smtClean="0">
                <a:cs typeface="Arial" charset="0"/>
              </a:rPr>
              <a:pPr/>
              <a:t>8</a:t>
            </a:fld>
            <a:endParaRPr lang="en-US" smtClean="0">
              <a:cs typeface="Arial" charset="0"/>
            </a:endParaRPr>
          </a:p>
        </p:txBody>
      </p:sp>
      <p:sp>
        <p:nvSpPr>
          <p:cNvPr id="53250" name="Rectangle 2"/>
          <p:cNvSpPr>
            <a:spLocks noGrp="1" noRot="1" noChangeAspect="1" noChangeArrowheads="1" noTextEdit="1"/>
          </p:cNvSpPr>
          <p:nvPr>
            <p:ph type="sldImg"/>
          </p:nvPr>
        </p:nvSpPr>
        <p:spPr>
          <a:xfrm>
            <a:off x="1185863" y="698500"/>
            <a:ext cx="4649787" cy="3489325"/>
          </a:xfrm>
          <a:ln/>
        </p:spPr>
      </p:sp>
      <p:sp>
        <p:nvSpPr>
          <p:cNvPr id="53251"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702540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defTabSz="933357" eaLnBrk="0" hangingPunct="0">
              <a:defRPr>
                <a:solidFill>
                  <a:schemeClr val="tx1"/>
                </a:solidFill>
                <a:latin typeface="Arial" charset="0"/>
              </a:defRPr>
            </a:lvl1pPr>
            <a:lvl2pPr marL="742876" indent="-285722" defTabSz="933357" eaLnBrk="0" hangingPunct="0">
              <a:defRPr>
                <a:solidFill>
                  <a:schemeClr val="tx1"/>
                </a:solidFill>
                <a:latin typeface="Arial" charset="0"/>
              </a:defRPr>
            </a:lvl2pPr>
            <a:lvl3pPr marL="1142886" indent="-228578" defTabSz="933357" eaLnBrk="0" hangingPunct="0">
              <a:defRPr>
                <a:solidFill>
                  <a:schemeClr val="tx1"/>
                </a:solidFill>
                <a:latin typeface="Arial" charset="0"/>
              </a:defRPr>
            </a:lvl3pPr>
            <a:lvl4pPr marL="1600040" indent="-228578" defTabSz="933357" eaLnBrk="0" hangingPunct="0">
              <a:defRPr>
                <a:solidFill>
                  <a:schemeClr val="tx1"/>
                </a:solidFill>
                <a:latin typeface="Arial" charset="0"/>
              </a:defRPr>
            </a:lvl4pPr>
            <a:lvl5pPr marL="2057194" indent="-228578" defTabSz="933357" eaLnBrk="0" hangingPunct="0">
              <a:defRPr>
                <a:solidFill>
                  <a:schemeClr val="tx1"/>
                </a:solidFill>
                <a:latin typeface="Arial" charset="0"/>
              </a:defRPr>
            </a:lvl5pPr>
            <a:lvl6pPr marL="2514348" indent="-228578" defTabSz="933357" eaLnBrk="0" fontAlgn="base" hangingPunct="0">
              <a:spcBef>
                <a:spcPct val="0"/>
              </a:spcBef>
              <a:spcAft>
                <a:spcPct val="0"/>
              </a:spcAft>
              <a:defRPr>
                <a:solidFill>
                  <a:schemeClr val="tx1"/>
                </a:solidFill>
                <a:latin typeface="Arial" charset="0"/>
              </a:defRPr>
            </a:lvl6pPr>
            <a:lvl7pPr marL="2971503" indent="-228578" defTabSz="933357" eaLnBrk="0" fontAlgn="base" hangingPunct="0">
              <a:spcBef>
                <a:spcPct val="0"/>
              </a:spcBef>
              <a:spcAft>
                <a:spcPct val="0"/>
              </a:spcAft>
              <a:defRPr>
                <a:solidFill>
                  <a:schemeClr val="tx1"/>
                </a:solidFill>
                <a:latin typeface="Arial" charset="0"/>
              </a:defRPr>
            </a:lvl7pPr>
            <a:lvl8pPr marL="3428657" indent="-228578" defTabSz="933357" eaLnBrk="0" fontAlgn="base" hangingPunct="0">
              <a:spcBef>
                <a:spcPct val="0"/>
              </a:spcBef>
              <a:spcAft>
                <a:spcPct val="0"/>
              </a:spcAft>
              <a:defRPr>
                <a:solidFill>
                  <a:schemeClr val="tx1"/>
                </a:solidFill>
                <a:latin typeface="Arial" charset="0"/>
              </a:defRPr>
            </a:lvl8pPr>
            <a:lvl9pPr marL="3885811" indent="-228578" defTabSz="933357" eaLnBrk="0" fontAlgn="base" hangingPunct="0">
              <a:spcBef>
                <a:spcPct val="0"/>
              </a:spcBef>
              <a:spcAft>
                <a:spcPct val="0"/>
              </a:spcAft>
              <a:defRPr>
                <a:solidFill>
                  <a:schemeClr val="tx1"/>
                </a:solidFill>
                <a:latin typeface="Arial" charset="0"/>
              </a:defRPr>
            </a:lvl9pPr>
          </a:lstStyle>
          <a:p>
            <a:pPr eaLnBrk="1" hangingPunct="1"/>
            <a:fld id="{3DFAB0C3-6415-4577-9D23-C118F61250AD}" type="slidenum">
              <a:rPr lang="en-US"/>
              <a:pPr eaLnBrk="1" hangingPunct="1"/>
              <a:t>9</a:t>
            </a:fld>
            <a:endParaRPr lang="en-US"/>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868811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miter lim="800000"/>
            <a:headEnd/>
            <a:tailEnd/>
          </a:ln>
        </p:spPr>
        <p:txBody>
          <a:bodyPr/>
          <a:lstStyle/>
          <a:p>
            <a:fld id="{BDED15BD-EC99-4D36-89CF-D0170F22ED45}" type="slidenum">
              <a:rPr lang="en-US" smtClean="0">
                <a:cs typeface="Arial" charset="0"/>
              </a:rPr>
              <a:pPr/>
              <a:t>12</a:t>
            </a:fld>
            <a:endParaRPr lang="en-US" dirty="0" smtClean="0">
              <a:cs typeface="Arial" charset="0"/>
            </a:endParaRPr>
          </a:p>
        </p:txBody>
      </p:sp>
      <p:sp>
        <p:nvSpPr>
          <p:cNvPr id="80898" name="Rectangle 2"/>
          <p:cNvSpPr>
            <a:spLocks noGrp="1" noRot="1" noChangeAspect="1" noChangeArrowheads="1" noTextEdit="1"/>
          </p:cNvSpPr>
          <p:nvPr>
            <p:ph type="sldImg"/>
          </p:nvPr>
        </p:nvSpPr>
        <p:spPr>
          <a:xfrm>
            <a:off x="1185863" y="698500"/>
            <a:ext cx="4649787" cy="3489325"/>
          </a:xfrm>
          <a:ln/>
        </p:spPr>
      </p:sp>
      <p:sp>
        <p:nvSpPr>
          <p:cNvPr id="80899"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1311273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miter lim="800000"/>
            <a:headEnd/>
            <a:tailEnd/>
          </a:ln>
        </p:spPr>
        <p:txBody>
          <a:bodyPr/>
          <a:lstStyle/>
          <a:p>
            <a:fld id="{D364FA47-25D5-46DF-9A60-6706C188C167}" type="slidenum">
              <a:rPr lang="en-US" smtClean="0">
                <a:cs typeface="Arial" charset="0"/>
              </a:rPr>
              <a:pPr/>
              <a:t>14</a:t>
            </a:fld>
            <a:endParaRPr lang="en-US" dirty="0" smtClean="0">
              <a:cs typeface="Arial" charset="0"/>
            </a:endParaRPr>
          </a:p>
        </p:txBody>
      </p:sp>
      <p:sp>
        <p:nvSpPr>
          <p:cNvPr id="22530" name="Rectangle 2"/>
          <p:cNvSpPr>
            <a:spLocks noGrp="1" noRot="1" noChangeAspect="1" noChangeArrowheads="1" noTextEdit="1"/>
          </p:cNvSpPr>
          <p:nvPr>
            <p:ph type="sldImg"/>
          </p:nvPr>
        </p:nvSpPr>
        <p:spPr>
          <a:xfrm>
            <a:off x="1185863" y="698500"/>
            <a:ext cx="4649787" cy="3489325"/>
          </a:xfrm>
          <a:ln/>
        </p:spPr>
      </p:sp>
      <p:sp>
        <p:nvSpPr>
          <p:cNvPr id="22531"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4034215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miter lim="800000"/>
            <a:headEnd/>
            <a:tailEnd/>
          </a:ln>
        </p:spPr>
        <p:txBody>
          <a:bodyPr/>
          <a:lstStyle/>
          <a:p>
            <a:fld id="{C57ACE0E-7BAA-4AF2-9F2D-8D354E765B4F}" type="slidenum">
              <a:rPr lang="en-US" smtClean="0">
                <a:cs typeface="Arial" charset="0"/>
              </a:rPr>
              <a:pPr/>
              <a:t>15</a:t>
            </a:fld>
            <a:endParaRPr lang="en-US" dirty="0" smtClean="0">
              <a:cs typeface="Arial" charset="0"/>
            </a:endParaRPr>
          </a:p>
        </p:txBody>
      </p:sp>
      <p:sp>
        <p:nvSpPr>
          <p:cNvPr id="76802" name="Rectangle 2"/>
          <p:cNvSpPr>
            <a:spLocks noGrp="1" noRot="1" noChangeAspect="1" noChangeArrowheads="1" noTextEdit="1"/>
          </p:cNvSpPr>
          <p:nvPr>
            <p:ph type="sldImg"/>
          </p:nvPr>
        </p:nvSpPr>
        <p:spPr>
          <a:xfrm>
            <a:off x="1185863" y="698500"/>
            <a:ext cx="4649787" cy="3489325"/>
          </a:xfrm>
          <a:ln/>
        </p:spPr>
      </p:sp>
      <p:sp>
        <p:nvSpPr>
          <p:cNvPr id="76803" name="Rectangle 3"/>
          <p:cNvSpPr>
            <a:spLocks noGrp="1" noChangeArrowheads="1"/>
          </p:cNvSpPr>
          <p:nvPr>
            <p:ph type="body" idx="1"/>
          </p:nvPr>
        </p:nvSpPr>
        <p:spPr>
          <a:noFill/>
        </p:spPr>
        <p:txBody>
          <a:bodyPr/>
          <a:lstStyle/>
          <a:p>
            <a:pPr eaLnBrk="1" hangingPunct="1"/>
            <a:r>
              <a:rPr lang="en-US" dirty="0" smtClean="0"/>
              <a:t>Paddle boat at Sunrise over the Mississippi River, Upper Mississippi River National Fish and Wildlife Refuge, Pikes Peak State Park, Iowa</a:t>
            </a:r>
          </a:p>
        </p:txBody>
      </p:sp>
    </p:spTree>
    <p:extLst>
      <p:ext uri="{BB962C8B-B14F-4D97-AF65-F5344CB8AC3E}">
        <p14:creationId xmlns:p14="http://schemas.microsoft.com/office/powerpoint/2010/main" val="2081739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miter lim="800000"/>
            <a:headEnd/>
            <a:tailEnd/>
          </a:ln>
        </p:spPr>
        <p:txBody>
          <a:bodyPr/>
          <a:lstStyle/>
          <a:p>
            <a:fld id="{5527D9DD-FA32-4F42-812F-9D2BE80546C3}" type="slidenum">
              <a:rPr lang="en-US" smtClean="0">
                <a:cs typeface="Arial" charset="0"/>
              </a:rPr>
              <a:pPr/>
              <a:t>17</a:t>
            </a:fld>
            <a:endParaRPr lang="en-US" smtClean="0">
              <a:cs typeface="Arial" charset="0"/>
            </a:endParaRPr>
          </a:p>
        </p:txBody>
      </p:sp>
      <p:sp>
        <p:nvSpPr>
          <p:cNvPr id="32770" name="Rectangle 2"/>
          <p:cNvSpPr>
            <a:spLocks noGrp="1" noRot="1" noChangeAspect="1" noChangeArrowheads="1" noTextEdit="1"/>
          </p:cNvSpPr>
          <p:nvPr>
            <p:ph type="sldImg"/>
          </p:nvPr>
        </p:nvSpPr>
        <p:spPr>
          <a:xfrm>
            <a:off x="1185863" y="698500"/>
            <a:ext cx="4649787" cy="3489325"/>
          </a:xfrm>
          <a:ln/>
        </p:spPr>
      </p:sp>
      <p:sp>
        <p:nvSpPr>
          <p:cNvPr id="32771" name="Rectangle 3"/>
          <p:cNvSpPr>
            <a:spLocks noGrp="1" noChangeArrowheads="1"/>
          </p:cNvSpPr>
          <p:nvPr>
            <p:ph type="body" idx="1"/>
          </p:nvPr>
        </p:nvSpPr>
        <p:spPr>
          <a:noFill/>
        </p:spPr>
        <p:txBody>
          <a:bodyPr/>
          <a:lstStyle/>
          <a:p>
            <a:pPr eaLnBrk="1" hangingPunct="1"/>
            <a:r>
              <a:rPr lang="en-US" smtClean="0"/>
              <a:t>Salt Fork River</a:t>
            </a:r>
          </a:p>
        </p:txBody>
      </p:sp>
    </p:spTree>
    <p:extLst>
      <p:ext uri="{BB962C8B-B14F-4D97-AF65-F5344CB8AC3E}">
        <p14:creationId xmlns:p14="http://schemas.microsoft.com/office/powerpoint/2010/main" val="75221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217C18-2827-4453-8921-DDD560DE6997}" type="slidenum">
              <a:rPr lang="en-US"/>
              <a:pPr>
                <a:defRPr/>
              </a:pPr>
              <a:t>‹#›</a:t>
            </a:fld>
            <a:endParaRPr lang="en-US" dirty="0"/>
          </a:p>
        </p:txBody>
      </p:sp>
    </p:spTree>
  </p:cSld>
  <p:clrMapOvr>
    <a:masterClrMapping/>
  </p:clrMapOvr>
  <p:transition spd="slow" advClick="0" advTm="20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177B31-6AA3-474C-A712-5C52F20AD656}" type="slidenum">
              <a:rPr lang="en-US"/>
              <a:pPr>
                <a:defRPr/>
              </a:pPr>
              <a:t>‹#›</a:t>
            </a:fld>
            <a:endParaRPr lang="en-US" dirty="0"/>
          </a:p>
        </p:txBody>
      </p:sp>
    </p:spTree>
  </p:cSld>
  <p:clrMapOvr>
    <a:masterClrMapping/>
  </p:clrMapOvr>
  <p:transition spd="slow" advClick="0" advTm="2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6AEACF-F283-4394-924A-42FE40779BB1}" type="slidenum">
              <a:rPr lang="en-US"/>
              <a:pPr>
                <a:defRPr/>
              </a:pPr>
              <a:t>‹#›</a:t>
            </a:fld>
            <a:endParaRPr lang="en-US" dirty="0"/>
          </a:p>
        </p:txBody>
      </p:sp>
    </p:spTree>
  </p:cSld>
  <p:clrMapOvr>
    <a:masterClrMapping/>
  </p:clrMapOvr>
  <p:transition spd="slow" advClick="0" advTm="2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10E60-9420-4A84-9FE9-A7B99D5AB1AF}" type="slidenum">
              <a:rPr lang="en-US"/>
              <a:pPr>
                <a:defRPr/>
              </a:pPr>
              <a:t>‹#›</a:t>
            </a:fld>
            <a:endParaRPr lang="en-US" dirty="0"/>
          </a:p>
        </p:txBody>
      </p:sp>
    </p:spTree>
  </p:cSld>
  <p:clrMapOvr>
    <a:masterClrMapping/>
  </p:clrMapOvr>
  <p:transition spd="slow" advClick="0" advTm="2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9AFA27-42B5-4B94-8FDF-E8E4CF8B6940}" type="slidenum">
              <a:rPr lang="en-US"/>
              <a:pPr>
                <a:defRPr/>
              </a:pPr>
              <a:t>‹#›</a:t>
            </a:fld>
            <a:endParaRPr lang="en-US" dirty="0"/>
          </a:p>
        </p:txBody>
      </p:sp>
    </p:spTree>
  </p:cSld>
  <p:clrMapOvr>
    <a:masterClrMapping/>
  </p:clrMapOvr>
  <p:transition spd="slow" advClick="0" advTm="2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B14B42-8177-4428-8C06-6BC7F46BC42B}" type="slidenum">
              <a:rPr lang="en-US"/>
              <a:pPr>
                <a:defRPr/>
              </a:pPr>
              <a:t>‹#›</a:t>
            </a:fld>
            <a:endParaRPr lang="en-US" dirty="0"/>
          </a:p>
        </p:txBody>
      </p:sp>
    </p:spTree>
  </p:cSld>
  <p:clrMapOvr>
    <a:masterClrMapping/>
  </p:clrMapOvr>
  <p:transition spd="slow" advClick="0" advTm="2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41FF5EA-43C4-498D-8510-20731112FDEC}" type="slidenum">
              <a:rPr lang="en-US"/>
              <a:pPr>
                <a:defRPr/>
              </a:pPr>
              <a:t>‹#›</a:t>
            </a:fld>
            <a:endParaRPr lang="en-US" dirty="0"/>
          </a:p>
        </p:txBody>
      </p:sp>
    </p:spTree>
  </p:cSld>
  <p:clrMapOvr>
    <a:masterClrMapping/>
  </p:clrMapOvr>
  <p:transition spd="slow" advClick="0" advTm="20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1762E2-23BC-4893-BFEE-BBE1A0337589}" type="slidenum">
              <a:rPr lang="en-US"/>
              <a:pPr>
                <a:defRPr/>
              </a:pPr>
              <a:t>‹#›</a:t>
            </a:fld>
            <a:endParaRPr lang="en-US" dirty="0"/>
          </a:p>
        </p:txBody>
      </p:sp>
    </p:spTree>
  </p:cSld>
  <p:clrMapOvr>
    <a:masterClrMapping/>
  </p:clrMapOvr>
  <p:transition spd="slow" advClick="0" advTm="2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4FECF1F-C0BE-4D9A-B70C-062E578B6D7E}" type="slidenum">
              <a:rPr lang="en-US"/>
              <a:pPr>
                <a:defRPr/>
              </a:pPr>
              <a:t>‹#›</a:t>
            </a:fld>
            <a:endParaRPr lang="en-US" dirty="0"/>
          </a:p>
        </p:txBody>
      </p:sp>
    </p:spTree>
  </p:cSld>
  <p:clrMapOvr>
    <a:masterClrMapping/>
  </p:clrMapOvr>
  <p:transition spd="slow" advClick="0" advTm="20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FC3557-E7A0-404B-84DF-86AE6427967A}" type="slidenum">
              <a:rPr lang="en-US"/>
              <a:pPr>
                <a:defRPr/>
              </a:pPr>
              <a:t>‹#›</a:t>
            </a:fld>
            <a:endParaRPr lang="en-US" dirty="0"/>
          </a:p>
        </p:txBody>
      </p:sp>
    </p:spTree>
  </p:cSld>
  <p:clrMapOvr>
    <a:masterClrMapping/>
  </p:clrMapOvr>
  <p:transition spd="slow" advClick="0" advTm="20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6EDB28-2981-4465-B206-C1371851CC00}" type="slidenum">
              <a:rPr lang="en-US"/>
              <a:pPr>
                <a:defRPr/>
              </a:pPr>
              <a:t>‹#›</a:t>
            </a:fld>
            <a:endParaRPr lang="en-US" dirty="0"/>
          </a:p>
        </p:txBody>
      </p:sp>
    </p:spTree>
  </p:cSld>
  <p:clrMapOvr>
    <a:masterClrMapping/>
  </p:clrMapOvr>
  <p:transition spd="slow" advClick="0" advTm="20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0DA239C9-F269-4F21-90F2-DDF16776576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ransition spd="slow" advClick="0" advTm="20000">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3.tiff"/><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56.jpeg"/></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jpeg"/></Relationships>
</file>

<file path=ppt/slides/_rels/slide1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1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jpeg"/><Relationship Id="rId3" Type="http://schemas.openxmlformats.org/officeDocument/2006/relationships/image" Target="../media/image1.jpg"/><Relationship Id="rId7" Type="http://schemas.openxmlformats.org/officeDocument/2006/relationships/image" Target="../media/image87.jpeg"/><Relationship Id="rId12" Type="http://schemas.openxmlformats.org/officeDocument/2006/relationships/image" Target="../media/image92.jpeg"/><Relationship Id="rId2" Type="http://schemas.openxmlformats.org/officeDocument/2006/relationships/notesSlide" Target="../notesSlides/notesSlide10.xml"/><Relationship Id="rId16" Type="http://schemas.openxmlformats.org/officeDocument/2006/relationships/image" Target="../media/image3.tiff"/><Relationship Id="rId1" Type="http://schemas.openxmlformats.org/officeDocument/2006/relationships/slideLayout" Target="../slideLayouts/slideLayout7.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jpeg"/><Relationship Id="rId15" Type="http://schemas.openxmlformats.org/officeDocument/2006/relationships/image" Target="../media/image95.jpeg"/><Relationship Id="rId10" Type="http://schemas.openxmlformats.org/officeDocument/2006/relationships/image" Target="../media/image90.png"/><Relationship Id="rId4" Type="http://schemas.openxmlformats.org/officeDocument/2006/relationships/image" Target="../media/image84.jpeg"/><Relationship Id="rId9" Type="http://schemas.openxmlformats.org/officeDocument/2006/relationships/image" Target="../media/image89.gif"/><Relationship Id="rId14" Type="http://schemas.openxmlformats.org/officeDocument/2006/relationships/image" Target="../media/image94.jpg"/></Relationships>
</file>

<file path=ppt/slides/_rels/slide2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2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2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4.jpg"/></Relationships>
</file>

<file path=ppt/slides/_rels/slide2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27.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2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3" Type="http://schemas.openxmlformats.org/officeDocument/2006/relationships/image" Target="../media/image126.png"/><Relationship Id="rId18" Type="http://schemas.openxmlformats.org/officeDocument/2006/relationships/image" Target="../media/image131.png"/><Relationship Id="rId26" Type="http://schemas.openxmlformats.org/officeDocument/2006/relationships/image" Target="../media/image139.gif"/><Relationship Id="rId21" Type="http://schemas.openxmlformats.org/officeDocument/2006/relationships/image" Target="../media/image134.png"/><Relationship Id="rId34" Type="http://schemas.openxmlformats.org/officeDocument/2006/relationships/image" Target="../media/image147.png"/><Relationship Id="rId7" Type="http://schemas.openxmlformats.org/officeDocument/2006/relationships/image" Target="../media/image120.png"/><Relationship Id="rId12" Type="http://schemas.openxmlformats.org/officeDocument/2006/relationships/image" Target="../media/image125.gif"/><Relationship Id="rId17" Type="http://schemas.openxmlformats.org/officeDocument/2006/relationships/image" Target="../media/image130.png"/><Relationship Id="rId25" Type="http://schemas.openxmlformats.org/officeDocument/2006/relationships/image" Target="../media/image138.gif"/><Relationship Id="rId33" Type="http://schemas.openxmlformats.org/officeDocument/2006/relationships/image" Target="../media/image146.png"/><Relationship Id="rId2" Type="http://schemas.openxmlformats.org/officeDocument/2006/relationships/image" Target="../media/image116.jpeg"/><Relationship Id="rId16" Type="http://schemas.openxmlformats.org/officeDocument/2006/relationships/image" Target="../media/image129.png"/><Relationship Id="rId20" Type="http://schemas.openxmlformats.org/officeDocument/2006/relationships/image" Target="../media/image133.png"/><Relationship Id="rId29" Type="http://schemas.openxmlformats.org/officeDocument/2006/relationships/image" Target="../media/image142.gif"/><Relationship Id="rId1" Type="http://schemas.openxmlformats.org/officeDocument/2006/relationships/slideLayout" Target="../slideLayouts/slideLayout7.xml"/><Relationship Id="rId6" Type="http://schemas.openxmlformats.org/officeDocument/2006/relationships/image" Target="../media/image119.gif"/><Relationship Id="rId11" Type="http://schemas.openxmlformats.org/officeDocument/2006/relationships/image" Target="../media/image124.gif"/><Relationship Id="rId24" Type="http://schemas.openxmlformats.org/officeDocument/2006/relationships/image" Target="../media/image137.jpeg"/><Relationship Id="rId32" Type="http://schemas.openxmlformats.org/officeDocument/2006/relationships/image" Target="../media/image145.png"/><Relationship Id="rId37" Type="http://schemas.openxmlformats.org/officeDocument/2006/relationships/image" Target="../media/image3.tiff"/><Relationship Id="rId5" Type="http://schemas.openxmlformats.org/officeDocument/2006/relationships/image" Target="../media/image118.png"/><Relationship Id="rId15" Type="http://schemas.openxmlformats.org/officeDocument/2006/relationships/image" Target="../media/image128.png"/><Relationship Id="rId23" Type="http://schemas.openxmlformats.org/officeDocument/2006/relationships/image" Target="../media/image136.png"/><Relationship Id="rId28" Type="http://schemas.openxmlformats.org/officeDocument/2006/relationships/image" Target="../media/image141.png"/><Relationship Id="rId36" Type="http://schemas.openxmlformats.org/officeDocument/2006/relationships/image" Target="../media/image149.png"/><Relationship Id="rId10" Type="http://schemas.openxmlformats.org/officeDocument/2006/relationships/image" Target="../media/image123.gif"/><Relationship Id="rId19" Type="http://schemas.openxmlformats.org/officeDocument/2006/relationships/image" Target="../media/image132.jpeg"/><Relationship Id="rId31" Type="http://schemas.openxmlformats.org/officeDocument/2006/relationships/image" Target="../media/image144.jpeg"/><Relationship Id="rId4" Type="http://schemas.openxmlformats.org/officeDocument/2006/relationships/image" Target="../media/image117.jpeg"/><Relationship Id="rId9" Type="http://schemas.openxmlformats.org/officeDocument/2006/relationships/image" Target="../media/image122.jpeg"/><Relationship Id="rId14" Type="http://schemas.openxmlformats.org/officeDocument/2006/relationships/image" Target="../media/image127.png"/><Relationship Id="rId22" Type="http://schemas.openxmlformats.org/officeDocument/2006/relationships/image" Target="../media/image135.jpeg"/><Relationship Id="rId27" Type="http://schemas.openxmlformats.org/officeDocument/2006/relationships/image" Target="../media/image140.png"/><Relationship Id="rId30" Type="http://schemas.openxmlformats.org/officeDocument/2006/relationships/image" Target="../media/image143.png"/><Relationship Id="rId35" Type="http://schemas.openxmlformats.org/officeDocument/2006/relationships/image" Target="../media/image148.png"/><Relationship Id="rId8" Type="http://schemas.openxmlformats.org/officeDocument/2006/relationships/image" Target="../media/image121.gif"/><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1.xml"/><Relationship Id="rId7"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 Id="rId5" Type="http://schemas.openxmlformats.org/officeDocument/2006/relationships/image" Target="../media/image154.jpeg"/><Relationship Id="rId4" Type="http://schemas.openxmlformats.org/officeDocument/2006/relationships/image" Target="../media/image153.jpeg"/></Relationships>
</file>

<file path=ppt/slides/_rels/slide3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 Id="rId4" Type="http://schemas.openxmlformats.org/officeDocument/2006/relationships/image" Target="../media/image157.jpeg"/></Relationships>
</file>

<file path=ppt/slides/_rels/slide3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 Id="rId5" Type="http://schemas.openxmlformats.org/officeDocument/2006/relationships/image" Target="../media/image163.png"/><Relationship Id="rId4" Type="http://schemas.openxmlformats.org/officeDocument/2006/relationships/image" Target="../media/image162.png"/></Relationships>
</file>

<file path=ppt/slides/_rels/slide3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7.xml"/><Relationship Id="rId4" Type="http://schemas.openxmlformats.org/officeDocument/2006/relationships/image" Target="../media/image166.jpg"/></Relationships>
</file>

<file path=ppt/slides/_rels/slide36.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6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jpeg"/><Relationship Id="rId4" Type="http://schemas.openxmlformats.org/officeDocument/2006/relationships/image" Target="../media/image171.jpeg"/></Relationships>
</file>

<file path=ppt/slides/_rels/slide38.xml.rels><?xml version="1.0" encoding="UTF-8" standalone="yes"?>
<Relationships xmlns="http://schemas.openxmlformats.org/package/2006/relationships"><Relationship Id="rId8" Type="http://schemas.openxmlformats.org/officeDocument/2006/relationships/image" Target="../media/image180.gif"/><Relationship Id="rId13" Type="http://schemas.openxmlformats.org/officeDocument/2006/relationships/image" Target="../media/image184.gif"/><Relationship Id="rId18" Type="http://schemas.openxmlformats.org/officeDocument/2006/relationships/image" Target="../media/image144.jpeg"/><Relationship Id="rId3" Type="http://schemas.openxmlformats.org/officeDocument/2006/relationships/image" Target="../media/image175.png"/><Relationship Id="rId21" Type="http://schemas.openxmlformats.org/officeDocument/2006/relationships/image" Target="../media/image1.jpg"/><Relationship Id="rId7" Type="http://schemas.openxmlformats.org/officeDocument/2006/relationships/image" Target="../media/image179.jpeg"/><Relationship Id="rId12" Type="http://schemas.microsoft.com/office/2007/relationships/hdphoto" Target="../media/hdphoto1.wdp"/><Relationship Id="rId17" Type="http://schemas.openxmlformats.org/officeDocument/2006/relationships/image" Target="../media/image188.png"/><Relationship Id="rId2" Type="http://schemas.openxmlformats.org/officeDocument/2006/relationships/image" Target="../media/image174.gif"/><Relationship Id="rId16" Type="http://schemas.openxmlformats.org/officeDocument/2006/relationships/image" Target="../media/image187.png"/><Relationship Id="rId20"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178.jpeg"/><Relationship Id="rId11" Type="http://schemas.openxmlformats.org/officeDocument/2006/relationships/image" Target="../media/image183.png"/><Relationship Id="rId5" Type="http://schemas.openxmlformats.org/officeDocument/2006/relationships/image" Target="../media/image177.png"/><Relationship Id="rId15" Type="http://schemas.openxmlformats.org/officeDocument/2006/relationships/image" Target="../media/image186.png"/><Relationship Id="rId10" Type="http://schemas.openxmlformats.org/officeDocument/2006/relationships/image" Target="../media/image182.jpeg"/><Relationship Id="rId19" Type="http://schemas.openxmlformats.org/officeDocument/2006/relationships/image" Target="../media/image189.png"/><Relationship Id="rId4" Type="http://schemas.openxmlformats.org/officeDocument/2006/relationships/image" Target="../media/image176.png"/><Relationship Id="rId9" Type="http://schemas.openxmlformats.org/officeDocument/2006/relationships/image" Target="../media/image181.jpeg"/><Relationship Id="rId14" Type="http://schemas.openxmlformats.org/officeDocument/2006/relationships/image" Target="../media/image185.jpeg"/><Relationship Id="rId22" Type="http://schemas.openxmlformats.org/officeDocument/2006/relationships/image" Target="../media/image3.tiff"/></Relationships>
</file>

<file path=ppt/slides/_rels/slide39.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7.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4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7.xml"/><Relationship Id="rId4" Type="http://schemas.openxmlformats.org/officeDocument/2006/relationships/image" Target="../media/image198.jpeg"/></Relationships>
</file>

<file path=ppt/slides/_rels/slide4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7.xml"/><Relationship Id="rId6" Type="http://schemas.openxmlformats.org/officeDocument/2006/relationships/image" Target="../media/image203.jpeg"/><Relationship Id="rId5" Type="http://schemas.openxmlformats.org/officeDocument/2006/relationships/image" Target="../media/image202.jpeg"/><Relationship Id="rId4" Type="http://schemas.openxmlformats.org/officeDocument/2006/relationships/image" Target="../media/image201.jpg"/></Relationships>
</file>

<file path=ppt/slides/_rels/slide43.xml.rels><?xml version="1.0" encoding="UTF-8" standalone="yes"?>
<Relationships xmlns="http://schemas.openxmlformats.org/package/2006/relationships"><Relationship Id="rId8" Type="http://schemas.openxmlformats.org/officeDocument/2006/relationships/image" Target="../media/image208.jpeg"/><Relationship Id="rId3" Type="http://schemas.openxmlformats.org/officeDocument/2006/relationships/image" Target="../media/image97.gif"/><Relationship Id="rId7" Type="http://schemas.openxmlformats.org/officeDocument/2006/relationships/image" Target="../media/image20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jpeg"/><Relationship Id="rId9" Type="http://schemas.openxmlformats.org/officeDocument/2006/relationships/image" Target="../media/image209.jpeg"/></Relationships>
</file>

<file path=ppt/slides/_rels/slide4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gif"/><Relationship Id="rId4" Type="http://schemas.openxmlformats.org/officeDocument/2006/relationships/image" Target="../media/image18.jpe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3" Type="http://schemas.openxmlformats.org/officeDocument/2006/relationships/image" Target="../media/image31.jpeg"/><Relationship Id="rId7" Type="http://schemas.openxmlformats.org/officeDocument/2006/relationships/image" Target="../media/image35.jpeg"/><Relationship Id="rId12"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jpg"/><Relationship Id="rId7" Type="http://schemas.openxmlformats.org/officeDocument/2006/relationships/image" Target="../media/image45.jpeg"/><Relationship Id="rId12"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png"/><Relationship Id="rId5" Type="http://schemas.openxmlformats.org/officeDocument/2006/relationships/image" Target="../media/image43.jpeg"/><Relationship Id="rId10" Type="http://schemas.openxmlformats.org/officeDocument/2006/relationships/image" Target="../media/image48.jpg"/><Relationship Id="rId4" Type="http://schemas.openxmlformats.org/officeDocument/2006/relationships/image" Target="../media/image42.jpe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7"/>
          <p:cNvSpPr txBox="1">
            <a:spLocks noChangeArrowheads="1"/>
          </p:cNvSpPr>
          <p:nvPr/>
        </p:nvSpPr>
        <p:spPr bwMode="auto">
          <a:xfrm>
            <a:off x="-228599" y="984266"/>
            <a:ext cx="9448799" cy="777388"/>
          </a:xfrm>
          <a:prstGeom prst="rect">
            <a:avLst/>
          </a:prstGeom>
          <a:solidFill>
            <a:srgbClr val="88681F"/>
          </a:solidFill>
          <a:ln>
            <a:noFill/>
          </a:ln>
          <a:effectLst/>
          <a:extLst/>
        </p:spPr>
        <p:txBody>
          <a:bodyPr wrap="square" anchor="ctr">
            <a:noAutofit/>
          </a:bodyPr>
          <a:lstStyle/>
          <a:p>
            <a:pPr algn="ctr" fontAlgn="ctr">
              <a:defRPr/>
            </a:pPr>
            <a:r>
              <a:rPr lang="en-US" sz="2400" b="1" dirty="0">
                <a:solidFill>
                  <a:schemeClr val="accent5">
                    <a:lumMod val="40000"/>
                    <a:lumOff val="60000"/>
                  </a:schemeClr>
                </a:solidFill>
                <a:effectLst>
                  <a:outerShdw blurRad="38100" dist="38100" dir="2700000" algn="tl">
                    <a:srgbClr val="000000">
                      <a:alpha val="43137"/>
                    </a:srgbClr>
                  </a:outerShdw>
                </a:effectLst>
              </a:rPr>
              <a:t>Thank you to all of our members </a:t>
            </a:r>
            <a:br>
              <a:rPr lang="en-US" sz="2400" b="1" dirty="0">
                <a:solidFill>
                  <a:schemeClr val="accent5">
                    <a:lumMod val="40000"/>
                    <a:lumOff val="60000"/>
                  </a:schemeClr>
                </a:solidFill>
                <a:effectLst>
                  <a:outerShdw blurRad="38100" dist="38100" dir="2700000" algn="tl">
                    <a:srgbClr val="000000">
                      <a:alpha val="43137"/>
                    </a:srgbClr>
                  </a:outerShdw>
                </a:effectLst>
              </a:rPr>
            </a:br>
            <a:r>
              <a:rPr lang="en-US" sz="2400" b="1" dirty="0">
                <a:solidFill>
                  <a:schemeClr val="accent5">
                    <a:lumMod val="40000"/>
                    <a:lumOff val="60000"/>
                  </a:schemeClr>
                </a:solidFill>
                <a:effectLst>
                  <a:outerShdw blurRad="38100" dist="38100" dir="2700000" algn="tl">
                    <a:srgbClr val="000000">
                      <a:alpha val="43137"/>
                    </a:srgbClr>
                  </a:outerShdw>
                </a:effectLst>
              </a:rPr>
              <a:t>who have made the past 50 years possible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6" y="5535"/>
            <a:ext cx="9149256" cy="99726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6" t="4547" r="56" b="3436"/>
          <a:stretch/>
        </p:blipFill>
        <p:spPr>
          <a:xfrm>
            <a:off x="-76200" y="1749724"/>
            <a:ext cx="9412440" cy="5773947"/>
          </a:xfrm>
          <a:prstGeom prst="rect">
            <a:avLst/>
          </a:prstGeom>
        </p:spPr>
      </p:pic>
      <p:grpSp>
        <p:nvGrpSpPr>
          <p:cNvPr id="5" name="Group 4"/>
          <p:cNvGrpSpPr/>
          <p:nvPr/>
        </p:nvGrpSpPr>
        <p:grpSpPr>
          <a:xfrm>
            <a:off x="7591640" y="699520"/>
            <a:ext cx="1531888" cy="1531888"/>
            <a:chOff x="7591640" y="699520"/>
            <a:chExt cx="1531888" cy="1531888"/>
          </a:xfrm>
        </p:grpSpPr>
        <p:sp>
          <p:nvSpPr>
            <p:cNvPr id="6" name="Oval 5"/>
            <p:cNvSpPr/>
            <p:nvPr/>
          </p:nvSpPr>
          <p:spPr>
            <a:xfrm>
              <a:off x="7591640" y="699520"/>
              <a:ext cx="1531888" cy="153188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5621" y="699520"/>
              <a:ext cx="1504259" cy="1531888"/>
            </a:xfrm>
            <a:prstGeom prst="rect">
              <a:avLst/>
            </a:prstGeom>
          </p:spPr>
        </p:pic>
      </p:grpSp>
    </p:spTree>
    <p:extLst>
      <p:ext uri="{BB962C8B-B14F-4D97-AF65-F5344CB8AC3E}">
        <p14:creationId xmlns:p14="http://schemas.microsoft.com/office/powerpoint/2010/main" val="1532963609"/>
      </p:ext>
    </p:extLst>
  </p:cSld>
  <p:clrMapOvr>
    <a:masterClrMapping/>
  </p:clrMapOvr>
  <p:transition spd="slow" advClick="0" advTm="7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7"/>
          <p:cNvSpPr txBox="1">
            <a:spLocks noChangeArrowheads="1"/>
          </p:cNvSpPr>
          <p:nvPr/>
        </p:nvSpPr>
        <p:spPr bwMode="auto">
          <a:xfrm>
            <a:off x="-5256" y="959823"/>
            <a:ext cx="9149255" cy="369332"/>
          </a:xfrm>
          <a:prstGeom prst="rect">
            <a:avLst/>
          </a:prstGeom>
          <a:solidFill>
            <a:srgbClr val="88681F"/>
          </a:solidFill>
          <a:ln>
            <a:noFill/>
          </a:ln>
          <a:effectLst/>
          <a:extLst/>
        </p:spPr>
        <p:txBody>
          <a:bodyPr wrap="square" anchor="ctr">
            <a:spAutoFit/>
          </a:bodyPr>
          <a:lstStyle/>
          <a:p>
            <a:pPr algn="ctr" fontAlgn="ctr">
              <a:defRPr/>
            </a:pPr>
            <a:r>
              <a:rPr lang="en-US" b="1" dirty="0">
                <a:solidFill>
                  <a:schemeClr val="accent5">
                    <a:lumMod val="40000"/>
                    <a:lumOff val="60000"/>
                  </a:schemeClr>
                </a:solidFill>
                <a:effectLst>
                  <a:outerShdw blurRad="38100" dist="38100" dir="2700000" algn="tl">
                    <a:srgbClr val="000000">
                      <a:alpha val="43137"/>
                    </a:srgbClr>
                  </a:outerShdw>
                </a:effectLst>
              </a:rPr>
              <a:t>River Steward Award Winners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6" y="5535"/>
            <a:ext cx="9149256" cy="997269"/>
          </a:xfrm>
          <a:prstGeom prst="rect">
            <a:avLst/>
          </a:prstGeom>
        </p:spPr>
      </p:pic>
      <p:pic>
        <p:nvPicPr>
          <p:cNvPr id="2053" name="Picture 5" descr="S:\Fundraising\Annual Dinner 2017- 50th Anniversary PRN\Dinner Slideshow\21768739_10155437353375041_326421377075508702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432" r="9048" b="1355"/>
          <a:stretch/>
        </p:blipFill>
        <p:spPr bwMode="auto">
          <a:xfrm>
            <a:off x="6244087" y="2777017"/>
            <a:ext cx="2714445" cy="206408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9"/>
          <p:cNvSpPr>
            <a:spLocks noChangeArrowheads="1"/>
          </p:cNvSpPr>
          <p:nvPr/>
        </p:nvSpPr>
        <p:spPr bwMode="auto">
          <a:xfrm>
            <a:off x="-5256" y="1752600"/>
            <a:ext cx="9144000" cy="523220"/>
          </a:xfrm>
          <a:prstGeom prst="rect">
            <a:avLst/>
          </a:prstGeom>
          <a:noFill/>
          <a:ln w="9525">
            <a:noFill/>
            <a:miter lim="800000"/>
            <a:headEnd/>
            <a:tailEnd/>
          </a:ln>
          <a:effectLst/>
          <a:extLst/>
        </p:spPr>
        <p:txBody>
          <a:bodyPr>
            <a:spAutoFit/>
          </a:bodyPr>
          <a:lstStyle/>
          <a:p>
            <a:pPr algn="ctr">
              <a:defRPr/>
            </a:pPr>
            <a:r>
              <a:rPr lang="en-US" sz="2800" b="1" dirty="0" smtClean="0">
                <a:solidFill>
                  <a:srgbClr val="88681F"/>
                </a:solidFill>
                <a:effectLst>
                  <a:outerShdw blurRad="38100" dist="38100" dir="2700000" algn="tl">
                    <a:srgbClr val="000000">
                      <a:alpha val="43137"/>
                    </a:srgbClr>
                  </a:outerShdw>
                </a:effectLst>
              </a:rPr>
              <a:t>Randy Smith and Seth Brady</a:t>
            </a:r>
            <a:endParaRPr lang="en-US" sz="2800" b="1" dirty="0">
              <a:solidFill>
                <a:srgbClr val="88681F"/>
              </a:solidFill>
              <a:effectLst>
                <a:outerShdw blurRad="38100" dist="38100" dir="2700000" algn="tl">
                  <a:srgbClr val="000000">
                    <a:alpha val="43137"/>
                  </a:srgbClr>
                </a:outerShdw>
              </a:effectLst>
            </a:endParaRPr>
          </a:p>
        </p:txBody>
      </p:sp>
      <p:pic>
        <p:nvPicPr>
          <p:cNvPr id="2" name="Picture 2" descr="S:\Fundraising\Annual Dinner 2017- 50th Anniversary PRN\Dinner Slideshow\Join-Waterway-Cleanup1920x10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05387"/>
            <a:ext cx="9144000" cy="185261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Fundraising\Annual Dinner 2017- 50th Anniversary PRN\Dinner Slideshow\illinois_waterway_cleanup_week 2.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214223" y="2760840"/>
            <a:ext cx="3467100" cy="20802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Fundraising\Annual Dinner 2017- 50th Anniversary PRN\Dinner Slideshow\DSC7953-300x270.jpg"/>
          <p:cNvPicPr>
            <a:picLocks noChangeAspect="1" noChangeArrowheads="1"/>
          </p:cNvPicPr>
          <p:nvPr/>
        </p:nvPicPr>
        <p:blipFill rotWithShape="1">
          <a:blip r:embed="rId6">
            <a:extLst>
              <a:ext uri="{28A0092B-C50C-407E-A947-70E740481C1C}">
                <a14:useLocalDpi xmlns:a14="http://schemas.microsoft.com/office/drawing/2010/main" val="0"/>
              </a:ext>
            </a:extLst>
          </a:blip>
          <a:srcRect b="2386"/>
          <a:stretch/>
        </p:blipFill>
        <p:spPr bwMode="auto">
          <a:xfrm>
            <a:off x="3788435" y="2777017"/>
            <a:ext cx="2349498" cy="206408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7591640" y="699520"/>
            <a:ext cx="1531888" cy="1531888"/>
            <a:chOff x="7591640" y="699520"/>
            <a:chExt cx="1531888" cy="1531888"/>
          </a:xfrm>
        </p:grpSpPr>
        <p:sp>
          <p:nvSpPr>
            <p:cNvPr id="11" name="Oval 10"/>
            <p:cNvSpPr/>
            <p:nvPr/>
          </p:nvSpPr>
          <p:spPr>
            <a:xfrm>
              <a:off x="7591640" y="699520"/>
              <a:ext cx="1531888" cy="153188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5621" y="699520"/>
              <a:ext cx="1504259" cy="1531888"/>
            </a:xfrm>
            <a:prstGeom prst="rect">
              <a:avLst/>
            </a:prstGeom>
          </p:spPr>
        </p:pic>
      </p:grpSp>
    </p:spTree>
    <p:extLst>
      <p:ext uri="{BB962C8B-B14F-4D97-AF65-F5344CB8AC3E}">
        <p14:creationId xmlns:p14="http://schemas.microsoft.com/office/powerpoint/2010/main" val="1845566836"/>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vnudelman\Downloads\8077894461_fb3522110d_k.jpg"/>
          <p:cNvPicPr>
            <a:picLocks noChangeAspect="1" noChangeArrowheads="1"/>
          </p:cNvPicPr>
          <p:nvPr/>
        </p:nvPicPr>
        <p:blipFill rotWithShape="1">
          <a:blip r:embed="rId2">
            <a:extLst>
              <a:ext uri="{28A0092B-C50C-407E-A947-70E740481C1C}">
                <a14:useLocalDpi xmlns:a14="http://schemas.microsoft.com/office/drawing/2010/main" val="0"/>
              </a:ext>
            </a:extLst>
          </a:blip>
          <a:srcRect l="266" r="264"/>
          <a:stretch/>
        </p:blipFill>
        <p:spPr bwMode="auto">
          <a:xfrm>
            <a:off x="-179582" y="457449"/>
            <a:ext cx="9552181" cy="64005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Jack resting on Salin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70" t="12150" r="23382" b="2656"/>
          <a:stretch/>
        </p:blipFill>
        <p:spPr bwMode="auto">
          <a:xfrm>
            <a:off x="1524000" y="4038600"/>
            <a:ext cx="2667000" cy="266066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a:t>Thank </a:t>
            </a:r>
            <a:r>
              <a:rPr lang="en-US" smtClean="0"/>
              <a:t>You Bruce</a:t>
            </a:r>
            <a:r>
              <a:rPr lang="en-US" dirty="0" smtClean="0"/>
              <a:t>, Jack, Sharon, and Patricia</a:t>
            </a:r>
            <a:endParaRPr lang="en-US" dirty="0"/>
          </a:p>
        </p:txBody>
      </p:sp>
    </p:spTree>
    <p:extLst>
      <p:ext uri="{BB962C8B-B14F-4D97-AF65-F5344CB8AC3E}">
        <p14:creationId xmlns:p14="http://schemas.microsoft.com/office/powerpoint/2010/main" val="3442013853"/>
      </p:ext>
    </p:extLst>
  </p:cSld>
  <p:clrMapOvr>
    <a:masterClrMapping/>
  </p:clrMapOvr>
  <p:transition spd="slow" advClick="0" advTm="7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3" name="AutoShape 6" descr="FBF5D3B0-9A81-4F36-BA97-786394CBF17B@hsd1"/>
          <p:cNvSpPr>
            <a:spLocks noChangeAspect="1" noChangeArrowheads="1"/>
          </p:cNvSpPr>
          <p:nvPr/>
        </p:nvSpPr>
        <p:spPr bwMode="auto">
          <a:xfrm>
            <a:off x="1528763" y="1143000"/>
            <a:ext cx="6086475" cy="4572000"/>
          </a:xfrm>
          <a:prstGeom prst="rect">
            <a:avLst/>
          </a:prstGeom>
          <a:noFill/>
          <a:ln w="9525">
            <a:noFill/>
            <a:miter lim="800000"/>
            <a:headEnd/>
            <a:tailEnd/>
          </a:ln>
        </p:spPr>
        <p:txBody>
          <a:bodyPr/>
          <a:lstStyle/>
          <a:p>
            <a:endParaRPr lang="en-US" dirty="0"/>
          </a:p>
        </p:txBody>
      </p:sp>
      <p:pic>
        <p:nvPicPr>
          <p:cNvPr id="7170" name="Picture 2" descr="S:\Fundraising\Annual Dinner 2017- 50th Anniversary PRN\Pictures from Members\Annette and Chuck Lansford Lake of the Clouds  Lake Superi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6742"/>
            <a:ext cx="9525000" cy="71437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Annette and Chuck</a:t>
            </a:r>
          </a:p>
        </p:txBody>
      </p:sp>
    </p:spTree>
  </p:cSld>
  <p:clrMapOvr>
    <a:overrideClrMapping bg1="lt1" tx1="dk1" bg2="lt2" tx2="dk2" accent1="accent1" accent2="accent2" accent3="accent3" accent4="accent4" accent5="accent5" accent6="accent6" hlink="hlink" folHlink="folHlink"/>
  </p:clrMapOvr>
  <p:transition spd="slow" advClick="0" advTm="7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Fundraising\Annual Dinner 2017- 50th Anniversary PRN\Pictures from Members\Larrimore Family\IMG_1251small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69866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S:\Fundraising\Annual Dinner 2017- 50th Anniversary PRN\Pictures from Members\Larrimore Family\IMG_1264_2smal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14700"/>
            <a:ext cx="47244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Fundraising\Annual Dinner 2017- 50th Anniversary PRN\Pictures from Members\Larrimore Family\IMG_1265small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0192" y="1"/>
            <a:ext cx="4453808" cy="334035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S:\Fundraising\Annual Dinner 2017- 50th Anniversary PRN\Pictures from Members\Larrimore Family\IMG_1270smaller.jpg"/>
          <p:cNvPicPr>
            <a:picLocks noChangeAspect="1" noChangeArrowheads="1"/>
          </p:cNvPicPr>
          <p:nvPr/>
        </p:nvPicPr>
        <p:blipFill rotWithShape="1">
          <a:blip r:embed="rId5">
            <a:extLst>
              <a:ext uri="{28A0092B-C50C-407E-A947-70E740481C1C}">
                <a14:useLocalDpi xmlns:a14="http://schemas.microsoft.com/office/drawing/2010/main" val="0"/>
              </a:ext>
            </a:extLst>
          </a:blip>
          <a:srcRect t="24900" b="15341"/>
          <a:stretch/>
        </p:blipFill>
        <p:spPr bwMode="auto">
          <a:xfrm>
            <a:off x="0" y="3314700"/>
            <a:ext cx="4679806" cy="35433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Larimore Family</a:t>
            </a:r>
          </a:p>
        </p:txBody>
      </p:sp>
    </p:spTree>
    <p:extLst>
      <p:ext uri="{BB962C8B-B14F-4D97-AF65-F5344CB8AC3E}">
        <p14:creationId xmlns:p14="http://schemas.microsoft.com/office/powerpoint/2010/main" val="683775659"/>
      </p:ext>
    </p:extLst>
  </p:cSld>
  <p:clrMapOvr>
    <a:masterClrMapping/>
  </p:clrMapOvr>
  <p:transition spd="slow" advClick="0" advTm="7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isplaying Stacy with Dan Allen during documentary filming 201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194" name="Picture 2" descr="S:\Fundraising\Annual Dinner 2017- 50th Anniversary PRN\Pictures from Members\Marc Smith steelhead h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9296400" cy="6972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Marc </a:t>
            </a:r>
            <a:r>
              <a:rPr lang="en-US" dirty="0" smtClean="0"/>
              <a:t>and </a:t>
            </a:r>
            <a:r>
              <a:rPr lang="en-US" dirty="0"/>
              <a:t>NWF</a:t>
            </a:r>
          </a:p>
        </p:txBody>
      </p:sp>
    </p:spTree>
  </p:cSld>
  <p:clrMapOvr>
    <a:masterClrMapping/>
  </p:clrMapOvr>
  <p:transition spd="slow" advClick="0" advTm="7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5"/>
          <p:cNvSpPr txBox="1">
            <a:spLocks noChangeArrowheads="1"/>
          </p:cNvSpPr>
          <p:nvPr/>
        </p:nvSpPr>
        <p:spPr bwMode="auto">
          <a:xfrm>
            <a:off x="6934200" y="6553200"/>
            <a:ext cx="2057400" cy="369888"/>
          </a:xfrm>
          <a:prstGeom prst="rect">
            <a:avLst/>
          </a:prstGeom>
          <a:noFill/>
          <a:ln w="9525">
            <a:noFill/>
            <a:miter lim="800000"/>
            <a:headEnd/>
            <a:tailEnd/>
          </a:ln>
        </p:spPr>
        <p:txBody>
          <a:bodyPr>
            <a:spAutoFit/>
          </a:bodyPr>
          <a:lstStyle/>
          <a:p>
            <a:pPr>
              <a:spcBef>
                <a:spcPct val="50000"/>
              </a:spcBef>
            </a:pPr>
            <a:endParaRPr lang="en-US" dirty="0"/>
          </a:p>
        </p:txBody>
      </p:sp>
      <p:sp>
        <p:nvSpPr>
          <p:cNvPr id="3" name="AutoShape 2" descr="Displaying RAT Jan 2014 trainin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 name="AutoShape 4" descr="Displaying RAT Jan 2014 training.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6" descr="Displaying RAT Jan 2014 training.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074" name="Picture 2" descr="https://lh3.googleusercontent.com/y1lLBHsC-W8F4SJOoWYR65LgArcjulzZo2Jkh4-3641_LEdyYCESpPXpHRoML8lcd6VGqTIK6ojqCFyn0kTfKvBjwH3FUQryEWKKM34hcfEfJ05LP1tAcFG7BIM3h2Pf4skFc7h1FaY=w687-h916-no"/>
          <p:cNvPicPr>
            <a:picLocks noChangeAspect="1" noChangeArrowheads="1"/>
          </p:cNvPicPr>
          <p:nvPr/>
        </p:nvPicPr>
        <p:blipFill rotWithShape="1">
          <a:blip r:embed="rId3">
            <a:extLst>
              <a:ext uri="{28A0092B-C50C-407E-A947-70E740481C1C}">
                <a14:useLocalDpi xmlns:a14="http://schemas.microsoft.com/office/drawing/2010/main" val="0"/>
              </a:ext>
            </a:extLst>
          </a:blip>
          <a:srcRect b="25297"/>
          <a:stretch/>
        </p:blipFill>
        <p:spPr bwMode="auto">
          <a:xfrm>
            <a:off x="-1438" y="-35610"/>
            <a:ext cx="4172407" cy="41558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3.googleusercontent.com/wejw_U_LmmSRq4zw2KARShsIz6JMpKMHWBZg58KOA1p_BPHnCtiQ1tWW2F_augD9rDBlIIXD5lOnH6oNtfw_h918BVLzs8YJhljseHWQF7nl_q_N6RSDzT9HzODi4KtvsfTVrz5W9fc=w1222-h917-no"/>
          <p:cNvPicPr>
            <a:picLocks noChangeAspect="1" noChangeArrowheads="1"/>
          </p:cNvPicPr>
          <p:nvPr/>
        </p:nvPicPr>
        <p:blipFill rotWithShape="1">
          <a:blip r:embed="rId4">
            <a:extLst>
              <a:ext uri="{28A0092B-C50C-407E-A947-70E740481C1C}">
                <a14:useLocalDpi xmlns:a14="http://schemas.microsoft.com/office/drawing/2010/main" val="0"/>
              </a:ext>
            </a:extLst>
          </a:blip>
          <a:srcRect l="-56" t="9154" r="33923" b="15180"/>
          <a:stretch/>
        </p:blipFill>
        <p:spPr bwMode="auto">
          <a:xfrm>
            <a:off x="4114800" y="-253316"/>
            <a:ext cx="5093898" cy="437359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lh3.googleusercontent.com/qd9Vld7EneRDtEWK79gJ5z3_PZdN9qXHSUjEosw9VnAx0W_pufXgpd0m9Vf7XdLgiv1PrB2PnSHEf5I8C4ys2Ie5DjXac2drQtNvp_Hnjtns_rfT55CfpKgtNByl66Kct8qgy4xU2NY=w687-h916-no"/>
          <p:cNvPicPr>
            <a:picLocks noChangeAspect="1" noChangeArrowheads="1"/>
          </p:cNvPicPr>
          <p:nvPr/>
        </p:nvPicPr>
        <p:blipFill rotWithShape="1">
          <a:blip r:embed="rId5">
            <a:extLst>
              <a:ext uri="{28A0092B-C50C-407E-A947-70E740481C1C}">
                <a14:useLocalDpi xmlns:a14="http://schemas.microsoft.com/office/drawing/2010/main" val="0"/>
              </a:ext>
            </a:extLst>
          </a:blip>
          <a:srcRect t="9686"/>
          <a:stretch/>
        </p:blipFill>
        <p:spPr bwMode="auto">
          <a:xfrm>
            <a:off x="0" y="3345342"/>
            <a:ext cx="2930068" cy="352835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lh3.googleusercontent.com/94OE20oj3KIK_fYSAmiWqWhUKgSPuqdhgMLzEuR8zRoQPwLvo5HbeIaCNybuIgxW7djBC8h3B32BeDfpy2rzrFMQvbnnny2nUqFr6gCl40U8bBGICh6se6-H-7f0k1MwY7Vm2raJSAk=w687-h916-no"/>
          <p:cNvPicPr>
            <a:picLocks noChangeAspect="1" noChangeArrowheads="1"/>
          </p:cNvPicPr>
          <p:nvPr/>
        </p:nvPicPr>
        <p:blipFill rotWithShape="1">
          <a:blip r:embed="rId6">
            <a:extLst>
              <a:ext uri="{28A0092B-C50C-407E-A947-70E740481C1C}">
                <a14:useLocalDpi xmlns:a14="http://schemas.microsoft.com/office/drawing/2010/main" val="0"/>
              </a:ext>
            </a:extLst>
          </a:blip>
          <a:srcRect t="18050"/>
          <a:stretch/>
        </p:blipFill>
        <p:spPr bwMode="auto">
          <a:xfrm>
            <a:off x="5888928" y="3345342"/>
            <a:ext cx="3262261" cy="356454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lh3.googleusercontent.com/iBlXob-1pEjfXvwKHOytDqtPKdcJY7b-6HBnOYAMtltnf2miiDdW09jbVOrC0_D1aIRtlUKB7z-L46zM8jhrugnp8P3XNHybwOKKATecCi4hNJZCfKMqQP3BjITScELgiY0ZF-YYYRA=w1222-h917-no"/>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585" r="31255"/>
          <a:stretch/>
        </p:blipFill>
        <p:spPr bwMode="auto">
          <a:xfrm>
            <a:off x="2930068" y="3345342"/>
            <a:ext cx="2958860" cy="35719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Carolyn and Ralph</a:t>
            </a:r>
          </a:p>
        </p:txBody>
      </p:sp>
    </p:spTree>
  </p:cSld>
  <p:clrMapOvr>
    <a:masterClrMapping/>
  </p:clrMapOvr>
  <p:transition spd="slow" advClick="0" advTm="700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S:\Fundraising\Annual Dinner 2017- 50th Anniversary PRN\Pictures from Members\2017 Eric Bina Kids Mussel Survey Sinnamon Rive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71" t="16430" r="2992"/>
          <a:stretch/>
        </p:blipFill>
        <p:spPr bwMode="auto">
          <a:xfrm>
            <a:off x="-211286" y="461665"/>
            <a:ext cx="9473437" cy="647253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Fundraising\Annual Dinner 2017- 50th Anniversary PRN\Pictures from Members\Fran Harty\Majela Harty &amp; Fr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114800"/>
            <a:ext cx="3653589" cy="24384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Fran, Heather, and </a:t>
            </a:r>
            <a:r>
              <a:rPr lang="en-US" dirty="0" err="1"/>
              <a:t>Majela</a:t>
            </a:r>
            <a:endParaRPr lang="en-US" dirty="0"/>
          </a:p>
        </p:txBody>
      </p:sp>
    </p:spTree>
    <p:extLst>
      <p:ext uri="{BB962C8B-B14F-4D97-AF65-F5344CB8AC3E}">
        <p14:creationId xmlns:p14="http://schemas.microsoft.com/office/powerpoint/2010/main" val="4224016948"/>
      </p:ext>
    </p:extLst>
  </p:cSld>
  <p:clrMapOvr>
    <a:masterClrMapping/>
  </p:clrMapOvr>
  <p:transition spd="slow" advClick="0" advTm="700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7"/>
          <p:cNvSpPr txBox="1">
            <a:spLocks noChangeArrowheads="1"/>
          </p:cNvSpPr>
          <p:nvPr/>
        </p:nvSpPr>
        <p:spPr bwMode="auto">
          <a:xfrm>
            <a:off x="152400" y="4038600"/>
            <a:ext cx="8839200" cy="400050"/>
          </a:xfrm>
          <a:prstGeom prst="rect">
            <a:avLst/>
          </a:prstGeom>
          <a:noFill/>
          <a:ln w="9525">
            <a:noFill/>
            <a:miter lim="800000"/>
            <a:headEnd/>
            <a:tailEnd/>
          </a:ln>
        </p:spPr>
        <p:txBody>
          <a:bodyPr>
            <a:spAutoFit/>
          </a:bodyPr>
          <a:lstStyle/>
          <a:p>
            <a:pPr marL="342900" indent="-342900"/>
            <a:endParaRPr lang="en-US" sz="2000">
              <a:solidFill>
                <a:schemeClr val="bg1"/>
              </a:solidFill>
              <a:latin typeface="Bookman Old Style" pitchFamily="18" charset="0"/>
            </a:endParaRPr>
          </a:p>
        </p:txBody>
      </p:sp>
      <p:pic>
        <p:nvPicPr>
          <p:cNvPr id="5122" name="Picture 2" descr="S:\Fundraising\Annual Dinner 2017- 50th Anniversary PRN\Pictures from Members\Jane Marriott\Marriott family annual canoe trip 20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3253" y="2611436"/>
            <a:ext cx="3400425" cy="514350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S:\Fundraising\Annual Dinner 2017- 50th Anniversary PRN\Pictures from Members\Jane Marriott\2014041212495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685800"/>
            <a:ext cx="3048000" cy="4064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Fundraising\Annual Dinner 2017- 50th Anniversary PRN\Pictures from Members\Jane Marriott\IMG_0066.JPG"/>
          <p:cNvPicPr>
            <a:picLocks noChangeAspect="1" noChangeArrowheads="1"/>
          </p:cNvPicPr>
          <p:nvPr/>
        </p:nvPicPr>
        <p:blipFill rotWithShape="1">
          <a:blip r:embed="rId5">
            <a:extLst>
              <a:ext uri="{28A0092B-C50C-407E-A947-70E740481C1C}">
                <a14:useLocalDpi xmlns:a14="http://schemas.microsoft.com/office/drawing/2010/main" val="0"/>
              </a:ext>
            </a:extLst>
          </a:blip>
          <a:srcRect l="13519" t="25755" r="21295" b="38464"/>
          <a:stretch/>
        </p:blipFill>
        <p:spPr bwMode="auto">
          <a:xfrm>
            <a:off x="6163734" y="4676774"/>
            <a:ext cx="2980266" cy="218122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S:\Fundraising\Annual Dinner 2017- 50th Anniversary PRN\Pictures from Members\Jane Marriott\IMG_003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8467"/>
            <a:ext cx="4741333" cy="3556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Fundraising\Annual Dinner 2017- 50th Anniversary PRN\Pictures from Members\Jane Marriott\20140510164544.jpeg"/>
          <p:cNvPicPr>
            <a:picLocks noChangeAspect="1" noChangeArrowheads="1"/>
          </p:cNvPicPr>
          <p:nvPr/>
        </p:nvPicPr>
        <p:blipFill rotWithShape="1">
          <a:blip r:embed="rId7">
            <a:extLst>
              <a:ext uri="{28A0092B-C50C-407E-A947-70E740481C1C}">
                <a14:useLocalDpi xmlns:a14="http://schemas.microsoft.com/office/drawing/2010/main" val="0"/>
              </a:ext>
            </a:extLst>
          </a:blip>
          <a:srcRect l="5035" t="15935" r="1993" b="21234"/>
          <a:stretch/>
        </p:blipFill>
        <p:spPr bwMode="auto">
          <a:xfrm>
            <a:off x="6209876" y="3189615"/>
            <a:ext cx="2934124" cy="1487159"/>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S:\Fundraising\Annual Dinner 2017- 50th Anniversary PRN\Pictures from Members\Jane Marriott\20140510141059.jpeg"/>
          <p:cNvPicPr>
            <a:picLocks noChangeAspect="1" noChangeArrowheads="1"/>
          </p:cNvPicPr>
          <p:nvPr/>
        </p:nvPicPr>
        <p:blipFill rotWithShape="1">
          <a:blip r:embed="rId8">
            <a:extLst>
              <a:ext uri="{28A0092B-C50C-407E-A947-70E740481C1C}">
                <a14:useLocalDpi xmlns:a14="http://schemas.microsoft.com/office/drawing/2010/main" val="0"/>
              </a:ext>
            </a:extLst>
          </a:blip>
          <a:srcRect b="16071"/>
          <a:stretch/>
        </p:blipFill>
        <p:spPr bwMode="auto">
          <a:xfrm>
            <a:off x="3962400" y="-203994"/>
            <a:ext cx="2325291" cy="260213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Fundraising\Annual Dinner 2017- 50th Anniversary PRN\Pictures from Members\Jane Marriott\IMG_0292.JPG"/>
          <p:cNvPicPr>
            <a:picLocks noChangeAspect="1" noChangeArrowheads="1"/>
          </p:cNvPicPr>
          <p:nvPr/>
        </p:nvPicPr>
        <p:blipFill rotWithShape="1">
          <a:blip r:embed="rId9">
            <a:extLst>
              <a:ext uri="{28A0092B-C50C-407E-A947-70E740481C1C}">
                <a14:useLocalDpi xmlns:a14="http://schemas.microsoft.com/office/drawing/2010/main" val="0"/>
              </a:ext>
            </a:extLst>
          </a:blip>
          <a:srcRect l="168" t="37036" r="9316" b="14784"/>
          <a:stretch/>
        </p:blipFill>
        <p:spPr bwMode="auto">
          <a:xfrm>
            <a:off x="3966713" y="1914954"/>
            <a:ext cx="2320978" cy="1647194"/>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S:\Fundraising\Annual Dinner 2017- 50th Anniversary PRN\Pictures from Members\Jane Marriott\IMG_3127.jpe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32" t="16625" r="8287"/>
          <a:stretch/>
        </p:blipFill>
        <p:spPr bwMode="auto">
          <a:xfrm>
            <a:off x="3949459" y="3441502"/>
            <a:ext cx="2346699" cy="159424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S:\Fundraising\Annual Dinner 2017- 50th Anniversary PRN\Pictures from Members\Jane Marriott\unnamed.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487" r="5976"/>
          <a:stretch/>
        </p:blipFill>
        <p:spPr bwMode="auto">
          <a:xfrm>
            <a:off x="3949459" y="4911121"/>
            <a:ext cx="2338231" cy="19807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Marriott Family</a:t>
            </a:r>
          </a:p>
        </p:txBody>
      </p:sp>
    </p:spTree>
  </p:cSld>
  <p:clrMapOvr>
    <a:masterClrMapping/>
  </p:clrMapOvr>
  <p:transition spd="slow" advClick="0" advTm="700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isplaying Wenona press conf June 17 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S:\Fundraising\Annual Dinner 2017- 50th Anniversary PRN\Pictures from Members\Wachtel\Buckskin and Paria 019sm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66" y="-690562"/>
            <a:ext cx="3547759" cy="472916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S:\Fundraising\Annual Dinner 2017- 50th Anniversary PRN\Pictures from Members\Wachtel\BWCA Sept 2005 042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0024" y="-934904"/>
            <a:ext cx="6730775" cy="504970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Fundraising\Annual Dinner 2017- 50th Anniversary PRN\Pictures from Members\Wachtel\BWCA Sept 2005 049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758" y="4038600"/>
            <a:ext cx="3893783" cy="2921276"/>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S:\Fundraising\Annual Dinner 2017- 50th Anniversary PRN\Pictures from Members\Wachtel\BWCA Sept 2005 045small.jpg"/>
          <p:cNvPicPr>
            <a:picLocks noChangeAspect="1" noChangeArrowheads="1"/>
          </p:cNvPicPr>
          <p:nvPr/>
        </p:nvPicPr>
        <p:blipFill rotWithShape="1">
          <a:blip r:embed="rId5">
            <a:extLst>
              <a:ext uri="{28A0092B-C50C-407E-A947-70E740481C1C}">
                <a14:useLocalDpi xmlns:a14="http://schemas.microsoft.com/office/drawing/2010/main" val="0"/>
              </a:ext>
            </a:extLst>
          </a:blip>
          <a:srcRect t="28190"/>
          <a:stretch/>
        </p:blipFill>
        <p:spPr bwMode="auto">
          <a:xfrm>
            <a:off x="3480025" y="4038600"/>
            <a:ext cx="6044974" cy="32567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Lynn and Ira</a:t>
            </a:r>
          </a:p>
        </p:txBody>
      </p:sp>
    </p:spTree>
    <p:extLst>
      <p:ext uri="{BB962C8B-B14F-4D97-AF65-F5344CB8AC3E}">
        <p14:creationId xmlns:p14="http://schemas.microsoft.com/office/powerpoint/2010/main" val="2248732038"/>
      </p:ext>
    </p:extLst>
  </p:cSld>
  <p:clrMapOvr>
    <a:masterClrMapping/>
  </p:clrMapOvr>
  <p:transition spd="slow" advClick="0" advTm="700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isplaying Wenona press conf June 17 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9" name="Picture 3" descr="S:\Fundraising\Annual Dinner 2017- 50th Anniversary PRN\Pictures from Members\Lew Hopkins at Hopkins Farmily Pond small.jpg"/>
          <p:cNvPicPr>
            <a:picLocks noChangeAspect="1" noChangeArrowheads="1"/>
          </p:cNvPicPr>
          <p:nvPr/>
        </p:nvPicPr>
        <p:blipFill rotWithShape="1">
          <a:blip r:embed="rId2">
            <a:extLst>
              <a:ext uri="{28A0092B-C50C-407E-A947-70E740481C1C}">
                <a14:useLocalDpi xmlns:a14="http://schemas.microsoft.com/office/drawing/2010/main" val="0"/>
              </a:ext>
            </a:extLst>
          </a:blip>
          <a:srcRect b="41570"/>
          <a:stretch/>
        </p:blipFill>
        <p:spPr bwMode="auto">
          <a:xfrm>
            <a:off x="-93134" y="-897467"/>
            <a:ext cx="9525000" cy="417406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Fundraising\Annual Dinner 2017- 50th Anniversary PRN\Pictures from Members\Susan Hopkins Everest Region - Mt Everest peeping over ridge Febsmall.jpg"/>
          <p:cNvPicPr>
            <a:picLocks noChangeAspect="1" noChangeArrowheads="1"/>
          </p:cNvPicPr>
          <p:nvPr/>
        </p:nvPicPr>
        <p:blipFill rotWithShape="1">
          <a:blip r:embed="rId3">
            <a:extLst>
              <a:ext uri="{28A0092B-C50C-407E-A947-70E740481C1C}">
                <a14:useLocalDpi xmlns:a14="http://schemas.microsoft.com/office/drawing/2010/main" val="0"/>
              </a:ext>
            </a:extLst>
          </a:blip>
          <a:srcRect t="14427" b="10654"/>
          <a:stretch/>
        </p:blipFill>
        <p:spPr bwMode="auto">
          <a:xfrm>
            <a:off x="-67733" y="3276600"/>
            <a:ext cx="9220200" cy="4614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Sue and Lew</a:t>
            </a:r>
          </a:p>
        </p:txBody>
      </p:sp>
    </p:spTree>
    <p:extLst>
      <p:ext uri="{BB962C8B-B14F-4D97-AF65-F5344CB8AC3E}">
        <p14:creationId xmlns:p14="http://schemas.microsoft.com/office/powerpoint/2010/main" val="4086681459"/>
      </p:ext>
    </p:extLst>
  </p:cSld>
  <p:clrMapOvr>
    <a:masterClrMapping/>
  </p:clrMapOvr>
  <p:transition spd="slow" advClick="0" advTm="700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8727" y="1447800"/>
            <a:ext cx="6836229" cy="5317067"/>
          </a:xfrm>
          <a:prstGeom prst="rect">
            <a:avLst/>
          </a:prstGeom>
        </p:spPr>
      </p:pic>
      <p:sp>
        <p:nvSpPr>
          <p:cNvPr id="5" name="Text Box 17"/>
          <p:cNvSpPr txBox="1">
            <a:spLocks noChangeArrowheads="1"/>
          </p:cNvSpPr>
          <p:nvPr/>
        </p:nvSpPr>
        <p:spPr bwMode="auto">
          <a:xfrm>
            <a:off x="-5256" y="959823"/>
            <a:ext cx="9149255" cy="369332"/>
          </a:xfrm>
          <a:prstGeom prst="rect">
            <a:avLst/>
          </a:prstGeom>
          <a:solidFill>
            <a:srgbClr val="88681F"/>
          </a:solidFill>
          <a:ln>
            <a:noFill/>
          </a:ln>
          <a:effectLst/>
          <a:extLst/>
        </p:spPr>
        <p:txBody>
          <a:bodyPr wrap="square" anchor="ctr">
            <a:spAutoFit/>
          </a:bodyPr>
          <a:lstStyle/>
          <a:p>
            <a:pPr algn="ctr" fontAlgn="ctr">
              <a:defRPr/>
            </a:pPr>
            <a:r>
              <a:rPr lang="en-US" b="1" dirty="0">
                <a:solidFill>
                  <a:schemeClr val="accent5">
                    <a:lumMod val="40000"/>
                    <a:lumOff val="60000"/>
                  </a:schemeClr>
                </a:solidFill>
                <a:effectLst>
                  <a:outerShdw blurRad="38100" dist="38100" dir="2700000" algn="tl">
                    <a:srgbClr val="000000">
                      <a:alpha val="43137"/>
                    </a:srgbClr>
                  </a:outerShdw>
                </a:effectLst>
              </a:rPr>
              <a:t>Welcome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 y="5535"/>
            <a:ext cx="9149256" cy="99726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411" y="1981200"/>
            <a:ext cx="2138598" cy="3200400"/>
          </a:xfrm>
          <a:prstGeom prst="rect">
            <a:avLst/>
          </a:prstGeom>
        </p:spPr>
      </p:pic>
    </p:spTree>
    <p:extLst>
      <p:ext uri="{BB962C8B-B14F-4D97-AF65-F5344CB8AC3E}">
        <p14:creationId xmlns:p14="http://schemas.microsoft.com/office/powerpoint/2010/main" val="689522542"/>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17"/>
          <p:cNvSpPr txBox="1">
            <a:spLocks noChangeArrowheads="1"/>
          </p:cNvSpPr>
          <p:nvPr/>
        </p:nvSpPr>
        <p:spPr bwMode="auto">
          <a:xfrm>
            <a:off x="-5256" y="975212"/>
            <a:ext cx="9149255" cy="338554"/>
          </a:xfrm>
          <a:prstGeom prst="rect">
            <a:avLst/>
          </a:prstGeom>
          <a:solidFill>
            <a:srgbClr val="88681F"/>
          </a:solidFill>
          <a:ln>
            <a:noFill/>
          </a:ln>
          <a:effectLst/>
          <a:extLst/>
        </p:spPr>
        <p:txBody>
          <a:bodyPr wrap="square" anchor="ctr">
            <a:spAutoFit/>
          </a:bodyPr>
          <a:lstStyle/>
          <a:p>
            <a:pPr algn="ctr" fontAlgn="ctr">
              <a:defRPr/>
            </a:pPr>
            <a:r>
              <a:rPr lang="en-US" sz="1600" b="1" dirty="0" smtClean="0">
                <a:solidFill>
                  <a:schemeClr val="accent5"/>
                </a:solidFill>
              </a:rPr>
              <a:t>Thank You Sponsors</a:t>
            </a:r>
            <a:endParaRPr lang="en-US" sz="1600" b="1" i="1" dirty="0">
              <a:solidFill>
                <a:schemeClr val="accent5"/>
              </a:solidFill>
              <a:latin typeface="+mn-lt"/>
            </a:endParaRPr>
          </a:p>
        </p:txBody>
      </p:sp>
      <p:sp>
        <p:nvSpPr>
          <p:cNvPr id="2052" name="Line 19"/>
          <p:cNvSpPr>
            <a:spLocks noChangeShapeType="1"/>
          </p:cNvSpPr>
          <p:nvPr/>
        </p:nvSpPr>
        <p:spPr bwMode="auto">
          <a:xfrm flipV="1">
            <a:off x="2743200" y="5654675"/>
            <a:ext cx="10668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3" name="Line 20"/>
          <p:cNvSpPr>
            <a:spLocks noChangeShapeType="1"/>
          </p:cNvSpPr>
          <p:nvPr/>
        </p:nvSpPr>
        <p:spPr bwMode="auto">
          <a:xfrm flipV="1">
            <a:off x="5257800" y="5654675"/>
            <a:ext cx="11430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5" name="Line 22"/>
          <p:cNvSpPr>
            <a:spLocks noChangeShapeType="1"/>
          </p:cNvSpPr>
          <p:nvPr/>
        </p:nvSpPr>
        <p:spPr bwMode="auto">
          <a:xfrm flipV="1">
            <a:off x="2743200" y="4175084"/>
            <a:ext cx="11430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Text Box 17"/>
          <p:cNvSpPr txBox="1">
            <a:spLocks noChangeArrowheads="1"/>
          </p:cNvSpPr>
          <p:nvPr/>
        </p:nvSpPr>
        <p:spPr bwMode="auto">
          <a:xfrm>
            <a:off x="155575" y="2819400"/>
            <a:ext cx="9144000" cy="3970318"/>
          </a:xfrm>
          <a:prstGeom prst="rect">
            <a:avLst/>
          </a:prstGeom>
          <a:noFill/>
          <a:ln>
            <a:noFill/>
          </a:ln>
          <a:effectLst/>
          <a:extLst/>
        </p:spPr>
        <p:txBody>
          <a:bodyPr wrap="square">
            <a:spAutoFit/>
          </a:bodyPr>
          <a:lstStyle/>
          <a:p>
            <a:pPr algn="ctr">
              <a:defRPr/>
            </a:pPr>
            <a:endParaRPr lang="en-US" b="1" i="1" dirty="0">
              <a:solidFill>
                <a:srgbClr val="000000"/>
              </a:solidFill>
              <a:cs typeface="+mn-cs"/>
            </a:endParaRPr>
          </a:p>
          <a:p>
            <a:pPr algn="ctr">
              <a:defRPr/>
            </a:pPr>
            <a:endParaRPr lang="en-US" b="1" i="1" dirty="0">
              <a:solidFill>
                <a:srgbClr val="000000"/>
              </a:solidFill>
              <a:cs typeface="+mn-cs"/>
            </a:endParaRPr>
          </a:p>
          <a:p>
            <a:pPr algn="ctr">
              <a:defRPr/>
            </a:pPr>
            <a:endParaRPr lang="en-US" b="1" i="1" dirty="0">
              <a:solidFill>
                <a:schemeClr val="bg2"/>
              </a:solidFill>
              <a:effectLst>
                <a:outerShdw blurRad="38100" dist="38100" dir="2700000" algn="tl">
                  <a:srgbClr val="C0C0C0"/>
                </a:outerShdw>
              </a:effectLst>
              <a:cs typeface="+mn-cs"/>
            </a:endParaRPr>
          </a:p>
          <a:p>
            <a:pPr algn="ctr">
              <a:defRPr/>
            </a:pPr>
            <a:endParaRPr lang="en-US" b="1" i="1" dirty="0">
              <a:solidFill>
                <a:schemeClr val="bg2"/>
              </a:solidFill>
              <a:effectLst>
                <a:outerShdw blurRad="38100" dist="38100" dir="2700000" algn="tl">
                  <a:srgbClr val="C0C0C0"/>
                </a:outerShdw>
              </a:effectLst>
              <a:cs typeface="+mn-cs"/>
            </a:endParaRPr>
          </a:p>
          <a:p>
            <a:pPr algn="ctr">
              <a:defRPr/>
            </a:pPr>
            <a:endParaRPr lang="en-US" b="1" i="1" dirty="0">
              <a:solidFill>
                <a:srgbClr val="000000"/>
              </a:solidFill>
              <a:cs typeface="+mn-cs"/>
            </a:endParaRPr>
          </a:p>
          <a:p>
            <a:pPr algn="ctr">
              <a:defRPr/>
            </a:pPr>
            <a:endParaRPr lang="en-US" b="1" i="1" dirty="0">
              <a:solidFill>
                <a:srgbClr val="000000"/>
              </a:solidFill>
              <a:cs typeface="+mn-cs"/>
            </a:endParaRPr>
          </a:p>
          <a:p>
            <a:pPr algn="ctr">
              <a:defRPr/>
            </a:pPr>
            <a:endParaRPr lang="en-US" b="1" i="1" dirty="0">
              <a:solidFill>
                <a:srgbClr val="000000"/>
              </a:solidFill>
              <a:cs typeface="+mn-cs"/>
            </a:endParaRPr>
          </a:p>
          <a:p>
            <a:pPr algn="ctr">
              <a:defRPr/>
            </a:pPr>
            <a:endParaRPr lang="en-US" b="1" i="1" dirty="0">
              <a:solidFill>
                <a:srgbClr val="000000"/>
              </a:solidFill>
              <a:cs typeface="+mn-cs"/>
            </a:endParaRPr>
          </a:p>
          <a:p>
            <a:pPr algn="ctr">
              <a:defRPr/>
            </a:pPr>
            <a:endParaRPr lang="en-US" b="1" i="1" dirty="0">
              <a:solidFill>
                <a:srgbClr val="000000"/>
              </a:solidFill>
              <a:cs typeface="+mn-cs"/>
            </a:endParaRPr>
          </a:p>
          <a:p>
            <a:pPr algn="ctr">
              <a:defRPr/>
            </a:pPr>
            <a:endParaRPr lang="en-US" b="1" i="1" dirty="0">
              <a:solidFill>
                <a:srgbClr val="000000"/>
              </a:solidFill>
              <a:cs typeface="+mn-cs"/>
            </a:endParaRPr>
          </a:p>
          <a:p>
            <a:pPr algn="ctr">
              <a:defRPr/>
            </a:pPr>
            <a:endParaRPr lang="en-US" b="1" i="1" dirty="0">
              <a:solidFill>
                <a:srgbClr val="000000"/>
              </a:solidFill>
              <a:cs typeface="+mn-cs"/>
            </a:endParaRPr>
          </a:p>
          <a:p>
            <a:pPr algn="ctr">
              <a:defRPr/>
            </a:pPr>
            <a:endParaRPr lang="en-US" b="1" i="1" dirty="0">
              <a:solidFill>
                <a:srgbClr val="000000"/>
              </a:solidFill>
              <a:cs typeface="+mn-cs"/>
            </a:endParaRPr>
          </a:p>
          <a:p>
            <a:pPr algn="ctr">
              <a:defRPr/>
            </a:pPr>
            <a:endParaRPr lang="en-US" b="1" i="1" dirty="0">
              <a:solidFill>
                <a:schemeClr val="bg2"/>
              </a:solidFill>
              <a:effectLst>
                <a:outerShdw blurRad="38100" dist="38100" dir="2700000" algn="tl">
                  <a:srgbClr val="C0C0C0"/>
                </a:outerShdw>
              </a:effectLst>
              <a:cs typeface="+mn-cs"/>
            </a:endParaRPr>
          </a:p>
          <a:p>
            <a:pPr algn="ctr">
              <a:defRPr/>
            </a:pPr>
            <a:endParaRPr lang="en-US" b="1" i="1" dirty="0">
              <a:solidFill>
                <a:schemeClr val="bg2"/>
              </a:solidFill>
              <a:effectLst>
                <a:outerShdw blurRad="38100" dist="38100" dir="2700000" algn="tl">
                  <a:srgbClr val="C0C0C0"/>
                </a:outerShdw>
              </a:effectLst>
              <a:cs typeface="+mn-cs"/>
            </a:endParaRPr>
          </a:p>
        </p:txBody>
      </p:sp>
      <p:sp>
        <p:nvSpPr>
          <p:cNvPr id="2" name="AutoShape 2" descr="Displaying annual dinner tex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 y="5535"/>
            <a:ext cx="9149256" cy="997269"/>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454" y="1598916"/>
            <a:ext cx="2066620" cy="856408"/>
          </a:xfrm>
          <a:prstGeom prst="rect">
            <a:avLst/>
          </a:prstGeom>
        </p:spPr>
      </p:pic>
      <p:pic>
        <p:nvPicPr>
          <p:cNvPr id="37" name="Picture 18" descr="UPClose logo"/>
          <p:cNvPicPr>
            <a:picLocks noChangeAspect="1" noChangeArrowheads="1"/>
          </p:cNvPicPr>
          <p:nvPr/>
        </p:nvPicPr>
        <p:blipFill>
          <a:blip r:embed="rId5" cstate="print"/>
          <a:srcRect/>
          <a:stretch>
            <a:fillRect/>
          </a:stretch>
        </p:blipFill>
        <p:spPr bwMode="auto">
          <a:xfrm>
            <a:off x="5854401" y="3985631"/>
            <a:ext cx="1441707" cy="403811"/>
          </a:xfrm>
          <a:prstGeom prst="rect">
            <a:avLst/>
          </a:prstGeom>
          <a:noFill/>
          <a:ln w="9525">
            <a:noFill/>
            <a:miter lim="800000"/>
            <a:headEnd/>
            <a:tailEnd/>
          </a:ln>
        </p:spPr>
      </p:pic>
      <p:pic>
        <p:nvPicPr>
          <p:cNvPr id="38" name="Picture 21"/>
          <p:cNvPicPr>
            <a:picLocks noChangeAspect="1"/>
          </p:cNvPicPr>
          <p:nvPr/>
        </p:nvPicPr>
        <p:blipFill>
          <a:blip r:embed="rId6" cstate="print"/>
          <a:srcRect/>
          <a:stretch>
            <a:fillRect/>
          </a:stretch>
        </p:blipFill>
        <p:spPr bwMode="auto">
          <a:xfrm>
            <a:off x="2458737" y="3601738"/>
            <a:ext cx="1635726" cy="545242"/>
          </a:xfrm>
          <a:prstGeom prst="rect">
            <a:avLst/>
          </a:prstGeom>
          <a:noFill/>
          <a:ln w="9525">
            <a:noFill/>
            <a:miter lim="800000"/>
            <a:headEnd/>
            <a:tailEnd/>
          </a:ln>
        </p:spPr>
      </p:pic>
      <p:pic>
        <p:nvPicPr>
          <p:cNvPr id="39" name="Picture 38"/>
          <p:cNvPicPr>
            <a:picLocks noChangeAspect="1"/>
          </p:cNvPicPr>
          <p:nvPr/>
        </p:nvPicPr>
        <p:blipFill rotWithShape="1">
          <a:blip r:embed="rId7" cstate="print">
            <a:extLst>
              <a:ext uri="{28A0092B-C50C-407E-A947-70E740481C1C}">
                <a14:useLocalDpi xmlns:a14="http://schemas.microsoft.com/office/drawing/2010/main" val="0"/>
              </a:ext>
            </a:extLst>
          </a:blip>
          <a:srcRect l="6944" t="26786" r="11601" b="27563"/>
          <a:stretch/>
        </p:blipFill>
        <p:spPr>
          <a:xfrm>
            <a:off x="6453186" y="3238524"/>
            <a:ext cx="1938583" cy="724311"/>
          </a:xfrm>
          <a:prstGeom prst="rect">
            <a:avLst/>
          </a:prstGeom>
        </p:spPr>
      </p:pic>
      <p:pic>
        <p:nvPicPr>
          <p:cNvPr id="40" name="Picture 20" descr="champaign surplus"/>
          <p:cNvPicPr>
            <a:picLocks noChangeAspect="1" noChangeArrowheads="1"/>
          </p:cNvPicPr>
          <p:nvPr/>
        </p:nvPicPr>
        <p:blipFill>
          <a:blip r:embed="rId8" cstate="print"/>
          <a:srcRect/>
          <a:stretch>
            <a:fillRect/>
          </a:stretch>
        </p:blipFill>
        <p:spPr bwMode="auto">
          <a:xfrm>
            <a:off x="2821300" y="2303168"/>
            <a:ext cx="2629861" cy="706167"/>
          </a:xfrm>
          <a:prstGeom prst="rect">
            <a:avLst/>
          </a:prstGeom>
          <a:noFill/>
          <a:ln w="9525">
            <a:noFill/>
            <a:miter lim="800000"/>
            <a:headEnd/>
            <a:tailEnd/>
          </a:ln>
        </p:spPr>
      </p:pic>
      <p:pic>
        <p:nvPicPr>
          <p:cNvPr id="41" name="Picture 40"/>
          <p:cNvPicPr>
            <a:picLocks noChangeAspect="1"/>
          </p:cNvPicPr>
          <p:nvPr/>
        </p:nvPicPr>
        <p:blipFill rotWithShape="1">
          <a:blip r:embed="rId9" cstate="print">
            <a:extLst>
              <a:ext uri="{28A0092B-C50C-407E-A947-70E740481C1C}">
                <a14:useLocalDpi xmlns:a14="http://schemas.microsoft.com/office/drawing/2010/main" val="0"/>
              </a:ext>
            </a:extLst>
          </a:blip>
          <a:srcRect t="18673" b="25324"/>
          <a:stretch/>
        </p:blipFill>
        <p:spPr>
          <a:xfrm>
            <a:off x="2590800" y="4349384"/>
            <a:ext cx="1819384" cy="563966"/>
          </a:xfrm>
          <a:prstGeom prst="rect">
            <a:avLst/>
          </a:prstGeom>
        </p:spPr>
      </p:pic>
      <p:pic>
        <p:nvPicPr>
          <p:cNvPr id="42" name="Picture 2" descr="Image result for patagonia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80368" y="1651673"/>
            <a:ext cx="2166410" cy="42820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Fundraising\Annual Dinner 2017- 50th Anniversary PRN\Pictures from Members\Staff Pictures\Just-Say-Joy-300x97.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71586" y="2289391"/>
            <a:ext cx="2184625" cy="7063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2000" y="3238524"/>
            <a:ext cx="1348561" cy="847959"/>
          </a:xfrm>
          <a:prstGeom prst="rect">
            <a:avLst/>
          </a:prstGeom>
        </p:spPr>
      </p:pic>
      <p:pic>
        <p:nvPicPr>
          <p:cNvPr id="45" name="Picture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6800" y="4308482"/>
            <a:ext cx="1369600" cy="644518"/>
          </a:xfrm>
          <a:prstGeom prst="rect">
            <a:avLst/>
          </a:prstGeom>
        </p:spPr>
      </p:pic>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53483" y="4534370"/>
            <a:ext cx="2067161" cy="378980"/>
          </a:xfrm>
          <a:prstGeom prst="rect">
            <a:avLst/>
          </a:prstGeom>
        </p:spPr>
      </p:pic>
      <p:pic>
        <p:nvPicPr>
          <p:cNvPr id="47" name="Picture 4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10184" y="3543580"/>
            <a:ext cx="1206800" cy="1206800"/>
          </a:xfrm>
          <a:prstGeom prst="rect">
            <a:avLst/>
          </a:prstGeom>
        </p:spPr>
      </p:pic>
      <p:sp>
        <p:nvSpPr>
          <p:cNvPr id="48" name="Text Box 17"/>
          <p:cNvSpPr txBox="1">
            <a:spLocks noChangeArrowheads="1"/>
          </p:cNvSpPr>
          <p:nvPr/>
        </p:nvSpPr>
        <p:spPr bwMode="auto">
          <a:xfrm>
            <a:off x="-1" y="5257800"/>
            <a:ext cx="9149255" cy="1477328"/>
          </a:xfrm>
          <a:prstGeom prst="rect">
            <a:avLst/>
          </a:prstGeom>
          <a:noFill/>
          <a:ln>
            <a:noFill/>
          </a:ln>
          <a:effectLst/>
          <a:extLst/>
        </p:spPr>
        <p:txBody>
          <a:bodyPr wrap="square">
            <a:spAutoFit/>
          </a:bodyPr>
          <a:lstStyle/>
          <a:p>
            <a:pPr algn="ctr" fontAlgn="ctr">
              <a:lnSpc>
                <a:spcPct val="150000"/>
              </a:lnSpc>
              <a:defRPr/>
            </a:pPr>
            <a:r>
              <a:rPr lang="en-US" sz="1600" dirty="0" smtClean="0"/>
              <a:t>Blue </a:t>
            </a:r>
            <a:r>
              <a:rPr lang="en-US" sz="1600" dirty="0"/>
              <a:t>Moon Farm  </a:t>
            </a:r>
            <a:r>
              <a:rPr lang="en-US" sz="1600" dirty="0">
                <a:latin typeface="Calibri"/>
                <a:cs typeface="Calibri"/>
              </a:rPr>
              <a:t>•  </a:t>
            </a:r>
            <a:r>
              <a:rPr lang="en-US" sz="1600" dirty="0"/>
              <a:t>Consolidated Communications </a:t>
            </a:r>
            <a:r>
              <a:rPr lang="en-US" sz="1600" dirty="0">
                <a:latin typeface="Calibri"/>
                <a:cs typeface="Calibri"/>
              </a:rPr>
              <a:t>• </a:t>
            </a:r>
            <a:r>
              <a:rPr lang="en-US" sz="1600" dirty="0" smtClean="0"/>
              <a:t>First </a:t>
            </a:r>
            <a:r>
              <a:rPr lang="en-US" sz="1600" dirty="0"/>
              <a:t>Mid-Illinois Bank &amp; </a:t>
            </a:r>
            <a:r>
              <a:rPr lang="en-US" sz="1600" dirty="0" smtClean="0"/>
              <a:t>Trust</a:t>
            </a:r>
          </a:p>
          <a:p>
            <a:pPr algn="ctr" fontAlgn="ctr">
              <a:lnSpc>
                <a:spcPct val="150000"/>
              </a:lnSpc>
              <a:defRPr/>
            </a:pPr>
            <a:r>
              <a:rPr lang="en-US" sz="1600" dirty="0" smtClean="0"/>
              <a:t>Erich </a:t>
            </a:r>
            <a:r>
              <a:rPr lang="en-US" sz="1600" dirty="0" err="1" smtClean="0"/>
              <a:t>Adickes</a:t>
            </a:r>
            <a:r>
              <a:rPr lang="en-US" sz="1600" dirty="0" smtClean="0"/>
              <a:t> Photography</a:t>
            </a:r>
            <a:r>
              <a:rPr lang="en-US" sz="1600" dirty="0"/>
              <a:t> </a:t>
            </a:r>
            <a:r>
              <a:rPr lang="en-US" sz="1600" dirty="0">
                <a:latin typeface="Calibri"/>
                <a:cs typeface="Calibri"/>
              </a:rPr>
              <a:t>• </a:t>
            </a:r>
            <a:r>
              <a:rPr lang="en-US" sz="1600" dirty="0" smtClean="0"/>
              <a:t>I Hotel and Conference Center  </a:t>
            </a:r>
            <a:r>
              <a:rPr lang="en-US" sz="1600" dirty="0">
                <a:latin typeface="Calibri"/>
                <a:cs typeface="Calibri"/>
              </a:rPr>
              <a:t>•  </a:t>
            </a:r>
            <a:r>
              <a:rPr lang="en-US" sz="1600" dirty="0"/>
              <a:t>National Wildlife </a:t>
            </a:r>
            <a:r>
              <a:rPr lang="en-US" sz="1600" dirty="0" smtClean="0"/>
              <a:t>Federation</a:t>
            </a:r>
          </a:p>
          <a:p>
            <a:pPr algn="ctr" fontAlgn="ctr">
              <a:lnSpc>
                <a:spcPct val="150000"/>
              </a:lnSpc>
              <a:defRPr/>
            </a:pPr>
            <a:endParaRPr lang="en-US" sz="1600" dirty="0"/>
          </a:p>
          <a:p>
            <a:pPr algn="ctr" fontAlgn="ctr">
              <a:lnSpc>
                <a:spcPct val="150000"/>
              </a:lnSpc>
              <a:defRPr/>
            </a:pPr>
            <a:r>
              <a:rPr lang="en-US" sz="1200" dirty="0" smtClean="0">
                <a:latin typeface="+mn-lt"/>
              </a:rPr>
              <a:t>Anderson Farms</a:t>
            </a:r>
            <a:r>
              <a:rPr lang="en-US" sz="1200" dirty="0">
                <a:latin typeface="+mn-lt"/>
              </a:rPr>
              <a:t> </a:t>
            </a:r>
            <a:r>
              <a:rPr lang="en-US" sz="1200" dirty="0">
                <a:latin typeface="+mn-lt"/>
                <a:cs typeface="Calibri"/>
              </a:rPr>
              <a:t>• </a:t>
            </a:r>
            <a:r>
              <a:rPr lang="en-US" sz="1200" dirty="0" smtClean="0">
                <a:latin typeface="+mn-lt"/>
                <a:cs typeface="Calibri"/>
              </a:rPr>
              <a:t>Blue Boutique</a:t>
            </a:r>
            <a:r>
              <a:rPr lang="en-US" sz="1200" dirty="0">
                <a:latin typeface="+mn-lt"/>
              </a:rPr>
              <a:t> </a:t>
            </a:r>
            <a:r>
              <a:rPr lang="en-US" sz="1200" dirty="0">
                <a:latin typeface="+mn-lt"/>
                <a:cs typeface="Calibri"/>
              </a:rPr>
              <a:t>• </a:t>
            </a:r>
            <a:r>
              <a:rPr lang="en-US" sz="1200" dirty="0" err="1" smtClean="0">
                <a:latin typeface="+mn-lt"/>
                <a:cs typeface="Calibri"/>
              </a:rPr>
              <a:t>Hartke</a:t>
            </a:r>
            <a:r>
              <a:rPr lang="en-US" sz="1200" dirty="0" smtClean="0">
                <a:latin typeface="+mn-lt"/>
                <a:cs typeface="Calibri"/>
              </a:rPr>
              <a:t> Engineering and Surveying</a:t>
            </a:r>
            <a:r>
              <a:rPr lang="en-US" sz="1200" dirty="0" smtClean="0">
                <a:latin typeface="+mn-lt"/>
              </a:rPr>
              <a:t>  </a:t>
            </a:r>
            <a:r>
              <a:rPr lang="en-US" sz="1200" dirty="0">
                <a:latin typeface="+mn-lt"/>
                <a:cs typeface="Calibri"/>
              </a:rPr>
              <a:t>•</a:t>
            </a:r>
            <a:r>
              <a:rPr lang="en-US" sz="1200" dirty="0">
                <a:latin typeface="+mn-lt"/>
              </a:rPr>
              <a:t>  </a:t>
            </a:r>
            <a:r>
              <a:rPr lang="en-US" sz="1200" dirty="0" smtClean="0">
                <a:latin typeface="+mn-lt"/>
              </a:rPr>
              <a:t>Kickapoo Adventures  </a:t>
            </a:r>
            <a:r>
              <a:rPr lang="en-US" sz="1200" dirty="0">
                <a:latin typeface="+mn-lt"/>
                <a:cs typeface="Calibri"/>
              </a:rPr>
              <a:t>•  </a:t>
            </a:r>
            <a:r>
              <a:rPr lang="en-US" sz="1200" dirty="0" smtClean="0">
                <a:latin typeface="+mn-lt"/>
              </a:rPr>
              <a:t>Marco Technical Documentation</a:t>
            </a:r>
            <a:endParaRPr lang="en-US" sz="1200" b="1" i="1" dirty="0">
              <a:solidFill>
                <a:schemeClr val="bg2"/>
              </a:solidFill>
              <a:latin typeface="+mn-lt"/>
            </a:endParaRPr>
          </a:p>
        </p:txBody>
      </p:sp>
      <p:grpSp>
        <p:nvGrpSpPr>
          <p:cNvPr id="23" name="Group 22"/>
          <p:cNvGrpSpPr/>
          <p:nvPr/>
        </p:nvGrpSpPr>
        <p:grpSpPr>
          <a:xfrm>
            <a:off x="7591640" y="699520"/>
            <a:ext cx="1531888" cy="1531888"/>
            <a:chOff x="7591640" y="699520"/>
            <a:chExt cx="1531888" cy="1531888"/>
          </a:xfrm>
        </p:grpSpPr>
        <p:sp>
          <p:nvSpPr>
            <p:cNvPr id="24" name="Oval 23"/>
            <p:cNvSpPr/>
            <p:nvPr/>
          </p:nvSpPr>
          <p:spPr>
            <a:xfrm>
              <a:off x="7591640" y="699520"/>
              <a:ext cx="1531888" cy="153188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05621" y="699520"/>
              <a:ext cx="1504259" cy="1531888"/>
            </a:xfrm>
            <a:prstGeom prst="rect">
              <a:avLst/>
            </a:prstGeom>
          </p:spPr>
        </p:pic>
      </p:grpSp>
    </p:spTree>
    <p:extLst>
      <p:ext uri="{BB962C8B-B14F-4D97-AF65-F5344CB8AC3E}">
        <p14:creationId xmlns:p14="http://schemas.microsoft.com/office/powerpoint/2010/main" val="4254100095"/>
      </p:ext>
    </p:extLst>
  </p:cSld>
  <p:clrMapOvr>
    <a:masterClrMapping/>
  </p:clrMapOvr>
  <p:transition spd="slow" advTm="7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S:\Fundraising\Annual Dinner 2017- 50th Anniversary PRN\Pictures from Members\Sandy Balespic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10146632" cy="7229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Bales Family</a:t>
            </a:r>
          </a:p>
        </p:txBody>
      </p:sp>
    </p:spTree>
  </p:cSld>
  <p:clrMapOvr>
    <a:masterClrMapping/>
  </p:clrMapOvr>
  <p:transition spd="slow" advClick="0" advTm="700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static.xx.fbcdn.net/rsrc.php/v2/y4/r/-PAXP-deij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S:\Fundraising\Annual Dinner 2017- 50th Anniversary PRN\Pictures from Members\Jim and Mare Payne Sept 2013 MiddleFor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733" y="0"/>
            <a:ext cx="10461924" cy="69746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Mare and Jim</a:t>
            </a:r>
          </a:p>
        </p:txBody>
      </p:sp>
    </p:spTree>
  </p:cSld>
  <p:clrMapOvr>
    <a:masterClrMapping/>
  </p:clrMapOvr>
  <p:transition spd="slow" advClick="0" advTm="7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S:\Fundraising\Annual Dinner 2017- 50th Anniversary PRN\Pictures from Members\Anne Robin and Allan Koslofsky Mt Denali Alaska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533400"/>
            <a:ext cx="5765801" cy="432435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Fundraising\Annual Dinner 2017- 50th Anniversary PRN\Pictures from Members\Anne Robin and Allen Central Par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95250"/>
            <a:ext cx="5272087" cy="7029450"/>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S:\Fundraising\Annual Dinner 2017- 50th Anniversary PRN\Pictures from Members\Anne Robin and Allan Minnesota Habitat 500 bike rid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222" r="14113"/>
          <a:stretch/>
        </p:blipFill>
        <p:spPr bwMode="auto">
          <a:xfrm>
            <a:off x="-1447800" y="3790950"/>
            <a:ext cx="5410200" cy="43359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Anne </a:t>
            </a:r>
            <a:r>
              <a:rPr lang="en-US" dirty="0" smtClean="0"/>
              <a:t>and Allan</a:t>
            </a:r>
            <a:endParaRPr lang="en-US" dirty="0"/>
          </a:p>
        </p:txBody>
      </p:sp>
    </p:spTree>
    <p:extLst>
      <p:ext uri="{BB962C8B-B14F-4D97-AF65-F5344CB8AC3E}">
        <p14:creationId xmlns:p14="http://schemas.microsoft.com/office/powerpoint/2010/main" val="2900536371"/>
      </p:ext>
    </p:extLst>
  </p:cSld>
  <p:clrMapOvr>
    <a:masterClrMapping/>
  </p:clrMapOvr>
  <p:transition spd="slow" advClick="0" advTm="700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Communications &amp; PR\Newsletter\2016 Winter\PRN Winter Newsletter\Chris Ma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467"/>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Chris and </a:t>
            </a:r>
            <a:r>
              <a:rPr lang="en-US" dirty="0" smtClean="0"/>
              <a:t>David</a:t>
            </a:r>
            <a:endParaRPr lang="en-US" dirty="0"/>
          </a:p>
        </p:txBody>
      </p:sp>
      <p:pic>
        <p:nvPicPr>
          <p:cNvPr id="15364" name="Picture 4" descr="Iris lake of the Woods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732" y="609601"/>
            <a:ext cx="4474584"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124" y="3754967"/>
            <a:ext cx="4355801" cy="2836335"/>
          </a:xfrm>
          <a:prstGeom prst="rect">
            <a:avLst/>
          </a:prstGeom>
          <a:effectLst>
            <a:softEdge rad="63500"/>
          </a:effectLst>
        </p:spPr>
      </p:pic>
    </p:spTree>
    <p:extLst>
      <p:ext uri="{BB962C8B-B14F-4D97-AF65-F5344CB8AC3E}">
        <p14:creationId xmlns:p14="http://schemas.microsoft.com/office/powerpoint/2010/main" val="3997285567"/>
      </p:ext>
    </p:extLst>
  </p:cSld>
  <p:clrMapOvr>
    <a:masterClrMapping/>
  </p:clrMapOvr>
  <p:transition spd="slow" advClick="0" advTm="700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vnudelman\Downloads\10407266424_a34c37d6bb_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744"/>
            <a:ext cx="9716756" cy="64762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a:t>
            </a:r>
            <a:r>
              <a:rPr lang="en-US" dirty="0" smtClean="0"/>
              <a:t>Lew, Sue, Carol, and Frank</a:t>
            </a:r>
            <a:endParaRPr lang="en-US" dirty="0"/>
          </a:p>
        </p:txBody>
      </p:sp>
    </p:spTree>
    <p:extLst>
      <p:ext uri="{BB962C8B-B14F-4D97-AF65-F5344CB8AC3E}">
        <p14:creationId xmlns:p14="http://schemas.microsoft.com/office/powerpoint/2010/main" val="4102805129"/>
      </p:ext>
    </p:extLst>
  </p:cSld>
  <p:clrMapOvr>
    <a:masterClrMapping/>
  </p:clrMapOvr>
  <p:transition spd="slow" advClick="0" advTm="7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nudelman\Downloads\_O0I11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0500" y="3413491"/>
            <a:ext cx="5143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vnudelman\Downloads\_O0I11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0"/>
            <a:ext cx="52578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vnudelman\Downloads\_O0I1246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789"/>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Jennifer and in Loving Memory Bill</a:t>
            </a:r>
          </a:p>
        </p:txBody>
      </p:sp>
    </p:spTree>
    <p:extLst>
      <p:ext uri="{BB962C8B-B14F-4D97-AF65-F5344CB8AC3E}">
        <p14:creationId xmlns:p14="http://schemas.microsoft.com/office/powerpoint/2010/main" val="1752208018"/>
      </p:ext>
    </p:extLst>
  </p:cSld>
  <p:clrMapOvr>
    <a:masterClrMapping/>
  </p:clrMapOvr>
  <p:transition spd="slow" advClick="0" advTm="700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vnudelman\Downloads\10407646214_99cf57eda0_z.jpg"/>
          <p:cNvPicPr>
            <a:picLocks noChangeAspect="1" noChangeArrowheads="1"/>
          </p:cNvPicPr>
          <p:nvPr/>
        </p:nvPicPr>
        <p:blipFill rotWithShape="1">
          <a:blip r:embed="rId2">
            <a:extLst>
              <a:ext uri="{28A0092B-C50C-407E-A947-70E740481C1C}">
                <a14:useLocalDpi xmlns:a14="http://schemas.microsoft.com/office/drawing/2010/main" val="0"/>
              </a:ext>
            </a:extLst>
          </a:blip>
          <a:srcRect l="5236" t="2596" r="15688"/>
          <a:stretch/>
        </p:blipFill>
        <p:spPr bwMode="auto">
          <a:xfrm>
            <a:off x="5257801" y="582626"/>
            <a:ext cx="3764910" cy="308688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vnudelman\Downloads\15642994302_72bd9f8b7d_z.jpg"/>
          <p:cNvPicPr>
            <a:picLocks noChangeAspect="1" noChangeArrowheads="1"/>
          </p:cNvPicPr>
          <p:nvPr/>
        </p:nvPicPr>
        <p:blipFill rotWithShape="1">
          <a:blip r:embed="rId3">
            <a:extLst>
              <a:ext uri="{28A0092B-C50C-407E-A947-70E740481C1C}">
                <a14:useLocalDpi xmlns:a14="http://schemas.microsoft.com/office/drawing/2010/main" val="0"/>
              </a:ext>
            </a:extLst>
          </a:blip>
          <a:srcRect l="13592" r="16301"/>
          <a:stretch/>
        </p:blipFill>
        <p:spPr bwMode="auto">
          <a:xfrm>
            <a:off x="159442" y="3834275"/>
            <a:ext cx="3045004" cy="28978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vnudelman\Downloads\8074641272_207365acbe_z.jpg"/>
          <p:cNvPicPr>
            <a:picLocks noChangeAspect="1" noChangeArrowheads="1"/>
          </p:cNvPicPr>
          <p:nvPr/>
        </p:nvPicPr>
        <p:blipFill rotWithShape="1">
          <a:blip r:embed="rId4">
            <a:extLst>
              <a:ext uri="{28A0092B-C50C-407E-A947-70E740481C1C}">
                <a14:useLocalDpi xmlns:a14="http://schemas.microsoft.com/office/drawing/2010/main" val="0"/>
              </a:ext>
            </a:extLst>
          </a:blip>
          <a:srcRect l="19058" t="2204" r="19058" b="764"/>
          <a:stretch/>
        </p:blipFill>
        <p:spPr bwMode="auto">
          <a:xfrm>
            <a:off x="159442" y="582626"/>
            <a:ext cx="2957715" cy="30868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River Stewards &amp; Volunteers of the </a:t>
            </a:r>
            <a:r>
              <a:rPr lang="en-US" dirty="0" smtClean="0"/>
              <a:t>Year Winners</a:t>
            </a:r>
            <a:endParaRPr lang="en-US" dirty="0"/>
          </a:p>
        </p:txBody>
      </p:sp>
      <p:pic>
        <p:nvPicPr>
          <p:cNvPr id="3081" name="Picture 9" descr="C:\Users\vnudelman\Downloads\31019694536_ba23155b5e_z.jpg"/>
          <p:cNvPicPr>
            <a:picLocks noChangeAspect="1" noChangeArrowheads="1"/>
          </p:cNvPicPr>
          <p:nvPr/>
        </p:nvPicPr>
        <p:blipFill rotWithShape="1">
          <a:blip r:embed="rId5">
            <a:extLst>
              <a:ext uri="{28A0092B-C50C-407E-A947-70E740481C1C}">
                <a14:useLocalDpi xmlns:a14="http://schemas.microsoft.com/office/drawing/2010/main" val="0"/>
              </a:ext>
            </a:extLst>
          </a:blip>
          <a:srcRect l="50331" t="14231" r="16847" b="1552"/>
          <a:stretch/>
        </p:blipFill>
        <p:spPr bwMode="auto">
          <a:xfrm>
            <a:off x="3276600" y="582627"/>
            <a:ext cx="1803175" cy="308688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vnudelman\Downloads\6471882591_2d0d990683_z.jpg"/>
          <p:cNvPicPr>
            <a:picLocks noChangeAspect="1" noChangeArrowheads="1"/>
          </p:cNvPicPr>
          <p:nvPr/>
        </p:nvPicPr>
        <p:blipFill rotWithShape="1">
          <a:blip r:embed="rId6">
            <a:extLst>
              <a:ext uri="{28A0092B-C50C-407E-A947-70E740481C1C}">
                <a14:useLocalDpi xmlns:a14="http://schemas.microsoft.com/office/drawing/2010/main" val="0"/>
              </a:ext>
            </a:extLst>
          </a:blip>
          <a:srcRect l="9476" r="15031"/>
          <a:stretch/>
        </p:blipFill>
        <p:spPr bwMode="auto">
          <a:xfrm>
            <a:off x="3333918" y="3848691"/>
            <a:ext cx="3279005" cy="2897862"/>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vnudelman\Downloads\22824227490_a040aaed4b_z.jpg"/>
          <p:cNvPicPr>
            <a:picLocks noChangeAspect="1" noChangeArrowheads="1"/>
          </p:cNvPicPr>
          <p:nvPr/>
        </p:nvPicPr>
        <p:blipFill rotWithShape="1">
          <a:blip r:embed="rId7">
            <a:extLst>
              <a:ext uri="{28A0092B-C50C-407E-A947-70E740481C1C}">
                <a14:useLocalDpi xmlns:a14="http://schemas.microsoft.com/office/drawing/2010/main" val="0"/>
              </a:ext>
            </a:extLst>
          </a:blip>
          <a:srcRect l="31434" t="34729" r="38725" b="8226"/>
          <a:stretch/>
        </p:blipFill>
        <p:spPr bwMode="auto">
          <a:xfrm>
            <a:off x="6748848" y="3848691"/>
            <a:ext cx="2273862" cy="2897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703352"/>
      </p:ext>
    </p:extLst>
  </p:cSld>
  <p:clrMapOvr>
    <a:masterClrMapping/>
  </p:clrMapOvr>
  <p:transition spd="slow" advClick="0" advTm="700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vnudelman\Downloads\22726020858_d6e7073902_o.jpg"/>
          <p:cNvPicPr>
            <a:picLocks noChangeAspect="1" noChangeArrowheads="1"/>
          </p:cNvPicPr>
          <p:nvPr/>
        </p:nvPicPr>
        <p:blipFill rotWithShape="1">
          <a:blip r:embed="rId2">
            <a:extLst>
              <a:ext uri="{28A0092B-C50C-407E-A947-70E740481C1C}">
                <a14:useLocalDpi xmlns:a14="http://schemas.microsoft.com/office/drawing/2010/main" val="0"/>
              </a:ext>
            </a:extLst>
          </a:blip>
          <a:srcRect t="70" b="-2"/>
          <a:stretch/>
        </p:blipFill>
        <p:spPr bwMode="auto">
          <a:xfrm>
            <a:off x="-275167" y="461665"/>
            <a:ext cx="9601200" cy="63963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Dixie and </a:t>
            </a:r>
            <a:r>
              <a:rPr lang="en-US" dirty="0" smtClean="0"/>
              <a:t>Gary</a:t>
            </a:r>
            <a:endParaRPr lang="en-US" dirty="0"/>
          </a:p>
        </p:txBody>
      </p:sp>
    </p:spTree>
    <p:extLst>
      <p:ext uri="{BB962C8B-B14F-4D97-AF65-F5344CB8AC3E}">
        <p14:creationId xmlns:p14="http://schemas.microsoft.com/office/powerpoint/2010/main" val="1224658560"/>
      </p:ext>
    </p:extLst>
  </p:cSld>
  <p:clrMapOvr>
    <a:masterClrMapping/>
  </p:clrMapOvr>
  <p:transition spd="slow" advClick="0" advTm="700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 name="Picture 25" descr="http://www.standuptocoal.org/wp-content/uploads/2012/08/standuptocoal-random-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1452" t="16926" b="73017"/>
          <a:stretch/>
        </p:blipFill>
        <p:spPr bwMode="auto">
          <a:xfrm>
            <a:off x="6184745" y="838200"/>
            <a:ext cx="2447245" cy="239486"/>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17"/>
          <p:cNvSpPr txBox="1">
            <a:spLocks noChangeArrowheads="1"/>
          </p:cNvSpPr>
          <p:nvPr/>
        </p:nvSpPr>
        <p:spPr bwMode="auto">
          <a:xfrm>
            <a:off x="-5256" y="975212"/>
            <a:ext cx="9149255" cy="338554"/>
          </a:xfrm>
          <a:prstGeom prst="rect">
            <a:avLst/>
          </a:prstGeom>
          <a:solidFill>
            <a:srgbClr val="88681F"/>
          </a:solidFill>
          <a:ln>
            <a:noFill/>
          </a:ln>
          <a:effectLst/>
          <a:extLst/>
        </p:spPr>
        <p:txBody>
          <a:bodyPr wrap="square" anchor="ctr">
            <a:spAutoFit/>
          </a:bodyPr>
          <a:lstStyle/>
          <a:p>
            <a:pPr algn="ctr" fontAlgn="ctr">
              <a:defRPr/>
            </a:pPr>
            <a:r>
              <a:rPr lang="en-US" sz="1600" b="1" dirty="0" smtClean="0">
                <a:solidFill>
                  <a:schemeClr val="accent5"/>
                </a:solidFill>
              </a:rPr>
              <a:t>Thank You Partners</a:t>
            </a:r>
            <a:endParaRPr lang="en-US" sz="1600" b="1" i="1" dirty="0">
              <a:solidFill>
                <a:schemeClr val="accent5"/>
              </a:solidFill>
              <a:latin typeface="+mn-lt"/>
            </a:endParaRPr>
          </a:p>
        </p:txBody>
      </p:sp>
      <p:sp>
        <p:nvSpPr>
          <p:cNvPr id="32" name="AutoShape 2" descr="Displaying annual dinner tex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 y="5535"/>
            <a:ext cx="9149256" cy="997269"/>
          </a:xfrm>
          <a:prstGeom prst="rect">
            <a:avLst/>
          </a:prstGeom>
        </p:spPr>
      </p:pic>
      <p:pic>
        <p:nvPicPr>
          <p:cNvPr id="35" name="Picture 5" descr="Lewis &amp; Clark Legal Clin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1986" y="5334000"/>
            <a:ext cx="1525814" cy="9830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0322" y="4800600"/>
            <a:ext cx="1943100" cy="791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descr="Environmental Law and Policy Cent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872987"/>
            <a:ext cx="2593777" cy="71529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86346" y="4426844"/>
            <a:ext cx="874504" cy="697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2495" y="2209800"/>
            <a:ext cx="1835305" cy="856475"/>
          </a:xfrm>
          <a:prstGeom prst="rect">
            <a:avLst/>
          </a:prstGeom>
        </p:spPr>
      </p:pic>
      <p:pic>
        <p:nvPicPr>
          <p:cNvPr id="40" name="Picture 6" descr="Eco-Justice Collaborativ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50" y="5600107"/>
            <a:ext cx="2743199" cy="877267"/>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273504" y="6519446"/>
            <a:ext cx="3649717" cy="338554"/>
          </a:xfrm>
          <a:prstGeom prst="rect">
            <a:avLst/>
          </a:prstGeom>
          <a:noFill/>
        </p:spPr>
        <p:txBody>
          <a:bodyPr wrap="none" rtlCol="0">
            <a:spAutoFit/>
          </a:bodyPr>
          <a:lstStyle/>
          <a:p>
            <a:r>
              <a:rPr lang="en-US" sz="1600" dirty="0" smtClean="0"/>
              <a:t>HEARTLAND COALFIELD ALLIANCE</a:t>
            </a:r>
            <a:endParaRPr lang="en-US" sz="1600" dirty="0"/>
          </a:p>
        </p:txBody>
      </p:sp>
      <p:pic>
        <p:nvPicPr>
          <p:cNvPr id="42" name="Picture 28" descr="Natural Resources Defense Counci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8600" y="6172200"/>
            <a:ext cx="4419600" cy="60424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Openlands"/>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31225"/>
          <a:stretch/>
        </p:blipFill>
        <p:spPr bwMode="auto">
          <a:xfrm>
            <a:off x="5562600" y="4509979"/>
            <a:ext cx="1414462" cy="90022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Ducks Unlimited - Conservation for Generation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65358" y="2949995"/>
            <a:ext cx="1102744" cy="80868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20788" y="2697873"/>
            <a:ext cx="2108200" cy="825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7" descr="The Wetlands Initiative"/>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23373"/>
          <a:stretch/>
        </p:blipFill>
        <p:spPr bwMode="auto">
          <a:xfrm>
            <a:off x="3886200" y="5486400"/>
            <a:ext cx="3043464" cy="426062"/>
          </a:xfrm>
          <a:prstGeom prst="rect">
            <a:avLst/>
          </a:prstGeom>
          <a:solidFill>
            <a:schemeClr val="tx1"/>
          </a:solidFill>
        </p:spPr>
      </p:pic>
      <p:pic>
        <p:nvPicPr>
          <p:cNvPr id="47" name="Picture 9" descr="Hom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914900" y="1946616"/>
            <a:ext cx="2107002" cy="28170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1" descr="Illinois Environmental Council"/>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65505"/>
          <a:stretch/>
        </p:blipFill>
        <p:spPr bwMode="auto">
          <a:xfrm>
            <a:off x="5427105" y="2537081"/>
            <a:ext cx="994943" cy="99368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9884" y="2664083"/>
            <a:ext cx="3093201" cy="234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14" descr="University of Chicago Law School"/>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7975" y="1431861"/>
            <a:ext cx="1939852" cy="60229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6" descr="Physicians for Social Responsibility"/>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58447" t="13233" b="27576"/>
          <a:stretch/>
        </p:blipFill>
        <p:spPr bwMode="auto">
          <a:xfrm>
            <a:off x="6195871" y="1373249"/>
            <a:ext cx="907387" cy="376347"/>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2772653" y="2191485"/>
            <a:ext cx="4914901" cy="338554"/>
          </a:xfrm>
          <a:prstGeom prst="rect">
            <a:avLst/>
          </a:prstGeom>
          <a:noFill/>
        </p:spPr>
        <p:txBody>
          <a:bodyPr wrap="square" rtlCol="0">
            <a:spAutoFit/>
          </a:bodyPr>
          <a:lstStyle/>
          <a:p>
            <a:r>
              <a:rPr lang="en-US" sz="1600" dirty="0" smtClean="0"/>
              <a:t>Canton Area Citizens for Environmental Issues</a:t>
            </a:r>
            <a:endParaRPr lang="en-US" sz="1600" dirty="0"/>
          </a:p>
        </p:txBody>
      </p:sp>
      <p:sp>
        <p:nvSpPr>
          <p:cNvPr id="53" name="TextBox 52"/>
          <p:cNvSpPr txBox="1"/>
          <p:nvPr/>
        </p:nvSpPr>
        <p:spPr>
          <a:xfrm>
            <a:off x="150737" y="3798627"/>
            <a:ext cx="3166123" cy="338554"/>
          </a:xfrm>
          <a:prstGeom prst="rect">
            <a:avLst/>
          </a:prstGeom>
          <a:noFill/>
        </p:spPr>
        <p:txBody>
          <a:bodyPr wrap="none" rtlCol="0">
            <a:spAutoFit/>
          </a:bodyPr>
          <a:lstStyle/>
          <a:p>
            <a:r>
              <a:rPr lang="en-US" sz="1600" dirty="0" smtClean="0"/>
              <a:t>Citizens Against </a:t>
            </a:r>
            <a:r>
              <a:rPr lang="en-US" sz="1600" dirty="0" err="1" smtClean="0"/>
              <a:t>Longwall</a:t>
            </a:r>
            <a:r>
              <a:rPr lang="en-US" sz="1600" dirty="0" smtClean="0"/>
              <a:t> Mining</a:t>
            </a:r>
            <a:endParaRPr lang="en-US" sz="1600" dirty="0"/>
          </a:p>
        </p:txBody>
      </p:sp>
      <p:pic>
        <p:nvPicPr>
          <p:cNvPr id="54" name="Picture 2" descr="Focr-log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832625" y="3204387"/>
            <a:ext cx="813028" cy="98675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025416" y="4518589"/>
            <a:ext cx="858610" cy="1081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7" descr="http://quadcitieswaterkeeperuppermississippi.org/images/header_01.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55575" y="2149432"/>
            <a:ext cx="2409825" cy="35220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9" descr="http://www.iccaw.org/wp-content/uploads/2013/05/logo2.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839200" y="3712032"/>
            <a:ext cx="1152400" cy="60285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1" descr="http://www.ilstewards.org/wp-content/uploads/2013/06/ISAlogo-v-notag.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506817" y="1449919"/>
            <a:ext cx="1814839" cy="45975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3" descr="Mississippi River Collaborativ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368102" y="4149949"/>
            <a:ext cx="1243756" cy="55379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Prairie Research Institute logo"/>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50737" y="4177133"/>
            <a:ext cx="1729242" cy="39486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p:cNvPicPr>
            <a:picLocks noChangeAspect="1"/>
          </p:cNvPicPr>
          <p:nvPr/>
        </p:nvPicPr>
        <p:blipFill>
          <a:blip r:embed="rId27"/>
          <a:stretch>
            <a:fillRect/>
          </a:stretch>
        </p:blipFill>
        <p:spPr>
          <a:xfrm>
            <a:off x="4414875" y="1356291"/>
            <a:ext cx="1361777" cy="509549"/>
          </a:xfrm>
          <a:prstGeom prst="rect">
            <a:avLst/>
          </a:prstGeom>
        </p:spPr>
      </p:pic>
      <p:pic>
        <p:nvPicPr>
          <p:cNvPr id="62" name="Picture 61"/>
          <p:cNvPicPr>
            <a:picLocks noChangeAspect="1"/>
          </p:cNvPicPr>
          <p:nvPr/>
        </p:nvPicPr>
        <p:blipFill>
          <a:blip r:embed="rId28"/>
          <a:stretch>
            <a:fillRect/>
          </a:stretch>
        </p:blipFill>
        <p:spPr>
          <a:xfrm>
            <a:off x="2816730" y="5562600"/>
            <a:ext cx="1048605" cy="1019477"/>
          </a:xfrm>
          <a:prstGeom prst="rect">
            <a:avLst/>
          </a:prstGeom>
        </p:spPr>
      </p:pic>
      <p:pic>
        <p:nvPicPr>
          <p:cNvPr id="63" name="Picture 2" descr="http://delta-institute.org/delta/wp-content/themes/delta-custom/imgs/logo.gif"/>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51900" y="3558881"/>
            <a:ext cx="1545351" cy="55014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a:blip r:embed="rId30"/>
          <a:stretch>
            <a:fillRect/>
          </a:stretch>
        </p:blipFill>
        <p:spPr>
          <a:xfrm>
            <a:off x="4865572" y="3913427"/>
            <a:ext cx="1238250" cy="964505"/>
          </a:xfrm>
          <a:prstGeom prst="rect">
            <a:avLst/>
          </a:prstGeom>
        </p:spPr>
      </p:pic>
      <p:pic>
        <p:nvPicPr>
          <p:cNvPr id="65" name="Picture 6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05541" y="4679574"/>
            <a:ext cx="1002352" cy="1011261"/>
          </a:xfrm>
          <a:prstGeom prst="rect">
            <a:avLst/>
          </a:prstGeom>
        </p:spPr>
      </p:pic>
      <p:pic>
        <p:nvPicPr>
          <p:cNvPr id="66" name="Picture 65"/>
          <p:cNvPicPr>
            <a:picLocks noChangeAspect="1"/>
          </p:cNvPicPr>
          <p:nvPr/>
        </p:nvPicPr>
        <p:blipFill>
          <a:blip r:embed="rId32">
            <a:clrChange>
              <a:clrFrom>
                <a:srgbClr val="BAB8BE"/>
              </a:clrFrom>
              <a:clrTo>
                <a:srgbClr val="BAB8BE">
                  <a:alpha val="0"/>
                </a:srgbClr>
              </a:clrTo>
            </a:clrChange>
          </a:blip>
          <a:stretch>
            <a:fillRect/>
          </a:stretch>
        </p:blipFill>
        <p:spPr>
          <a:xfrm>
            <a:off x="5551792" y="5972535"/>
            <a:ext cx="1763408" cy="459170"/>
          </a:xfrm>
          <a:prstGeom prst="rect">
            <a:avLst/>
          </a:prstGeom>
          <a:noFill/>
          <a:ln>
            <a:noFill/>
          </a:ln>
        </p:spPr>
      </p:pic>
      <p:pic>
        <p:nvPicPr>
          <p:cNvPr id="67" name="Picture 66"/>
          <p:cNvPicPr>
            <a:picLocks noChangeAspect="1"/>
          </p:cNvPicPr>
          <p:nvPr/>
        </p:nvPicPr>
        <p:blipFill>
          <a:blip r:embed="rId33"/>
          <a:stretch>
            <a:fillRect/>
          </a:stretch>
        </p:blipFill>
        <p:spPr>
          <a:xfrm>
            <a:off x="3665374" y="3588584"/>
            <a:ext cx="1113930" cy="459311"/>
          </a:xfrm>
          <a:prstGeom prst="rect">
            <a:avLst/>
          </a:prstGeom>
        </p:spPr>
      </p:pic>
      <p:pic>
        <p:nvPicPr>
          <p:cNvPr id="68" name="Picture 67"/>
          <p:cNvPicPr>
            <a:picLocks noChangeAspect="1"/>
          </p:cNvPicPr>
          <p:nvPr/>
        </p:nvPicPr>
        <p:blipFill>
          <a:blip r:embed="rId34"/>
          <a:stretch>
            <a:fillRect/>
          </a:stretch>
        </p:blipFill>
        <p:spPr>
          <a:xfrm>
            <a:off x="3036426" y="2004412"/>
            <a:ext cx="1764174" cy="222749"/>
          </a:xfrm>
          <a:prstGeom prst="rect">
            <a:avLst/>
          </a:prstGeom>
        </p:spPr>
      </p:pic>
      <p:pic>
        <p:nvPicPr>
          <p:cNvPr id="69" name="Picture 68"/>
          <p:cNvPicPr>
            <a:picLocks noChangeAspect="1"/>
          </p:cNvPicPr>
          <p:nvPr/>
        </p:nvPicPr>
        <p:blipFill>
          <a:blip r:embed="rId35"/>
          <a:stretch>
            <a:fillRect/>
          </a:stretch>
        </p:blipFill>
        <p:spPr>
          <a:xfrm>
            <a:off x="7738458" y="3057216"/>
            <a:ext cx="1242813" cy="714683"/>
          </a:xfrm>
          <a:prstGeom prst="rect">
            <a:avLst/>
          </a:prstGeom>
        </p:spPr>
      </p:pic>
      <p:pic>
        <p:nvPicPr>
          <p:cNvPr id="70" name="Picture 69"/>
          <p:cNvPicPr>
            <a:picLocks noChangeAspect="1"/>
          </p:cNvPicPr>
          <p:nvPr/>
        </p:nvPicPr>
        <p:blipFill>
          <a:blip r:embed="rId36"/>
          <a:stretch>
            <a:fillRect/>
          </a:stretch>
        </p:blipFill>
        <p:spPr>
          <a:xfrm>
            <a:off x="8215313" y="4327027"/>
            <a:ext cx="776287" cy="1028628"/>
          </a:xfrm>
          <a:prstGeom prst="rect">
            <a:avLst/>
          </a:prstGeom>
        </p:spPr>
      </p:pic>
      <p:grpSp>
        <p:nvGrpSpPr>
          <p:cNvPr id="71" name="Group 70"/>
          <p:cNvGrpSpPr/>
          <p:nvPr/>
        </p:nvGrpSpPr>
        <p:grpSpPr>
          <a:xfrm>
            <a:off x="7591640" y="699520"/>
            <a:ext cx="1531888" cy="1531888"/>
            <a:chOff x="7591640" y="699520"/>
            <a:chExt cx="1531888" cy="1531888"/>
          </a:xfrm>
        </p:grpSpPr>
        <p:sp>
          <p:nvSpPr>
            <p:cNvPr id="72" name="Oval 71"/>
            <p:cNvSpPr/>
            <p:nvPr/>
          </p:nvSpPr>
          <p:spPr>
            <a:xfrm>
              <a:off x="7591640" y="699520"/>
              <a:ext cx="1531888" cy="153188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7605621" y="699520"/>
              <a:ext cx="1504259" cy="1531888"/>
            </a:xfrm>
            <a:prstGeom prst="rect">
              <a:avLst/>
            </a:prstGeom>
          </p:spPr>
        </p:pic>
      </p:grpSp>
    </p:spTree>
    <p:extLst>
      <p:ext uri="{BB962C8B-B14F-4D97-AF65-F5344CB8AC3E}">
        <p14:creationId xmlns:p14="http://schemas.microsoft.com/office/powerpoint/2010/main" val="1212607379"/>
      </p:ext>
    </p:extLst>
  </p:cSld>
  <p:clrMapOvr>
    <a:masterClrMapping/>
  </p:clrMapOvr>
  <p:transition spd="slow" advTm="700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1967: Starting the Fight to Stop the Dam and Save Allerton</a:t>
            </a:r>
          </a:p>
        </p:txBody>
      </p:sp>
      <p:pic>
        <p:nvPicPr>
          <p:cNvPr id="18434" name="Picture 2" descr="S:\Pictures\40th anniversary booklet photos\from McKenzie Wager\Pitchfork(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792" r="5742" b="11565"/>
          <a:stretch/>
        </p:blipFill>
        <p:spPr bwMode="auto">
          <a:xfrm>
            <a:off x="6306056" y="641943"/>
            <a:ext cx="2570908" cy="3135711"/>
          </a:xfrm>
          <a:prstGeom prst="rect">
            <a:avLst/>
          </a:prstGeom>
          <a:noFill/>
          <a:extLst>
            <a:ext uri="{909E8E84-426E-40DD-AFC4-6F175D3DCCD1}">
              <a14:hiddenFill xmlns:a14="http://schemas.microsoft.com/office/drawing/2010/main">
                <a:solidFill>
                  <a:srgbClr val="FFFFFF"/>
                </a:solidFill>
              </a14:hiddenFill>
            </a:ext>
          </a:extLst>
        </p:spPr>
      </p:pic>
      <p:pic>
        <p:nvPicPr>
          <p:cNvPr id="18437" name="Picture 5" descr="S:\Pictures\40th anniversary booklet photos\from John Marlin\save_allerton_park.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647"/>
          <a:stretch/>
        </p:blipFill>
        <p:spPr bwMode="auto">
          <a:xfrm>
            <a:off x="3276600" y="641945"/>
            <a:ext cx="2822526" cy="313571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S:\Pictures\40th anniversary booklet photos\from John Marlin\petition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3945763"/>
            <a:ext cx="3445934" cy="2738258"/>
          </a:xfrm>
          <a:prstGeom prst="rect">
            <a:avLst/>
          </a:prstGeom>
          <a:noFill/>
          <a:extLst>
            <a:ext uri="{909E8E84-426E-40DD-AFC4-6F175D3DCCD1}">
              <a14:hiddenFill xmlns:a14="http://schemas.microsoft.com/office/drawing/2010/main">
                <a:solidFill>
                  <a:srgbClr val="FFFFFF"/>
                </a:solidFill>
              </a14:hiddenFill>
            </a:ext>
          </a:extLst>
        </p:spPr>
      </p:pic>
      <p:pic>
        <p:nvPicPr>
          <p:cNvPr id="18439" name="Picture 7" descr="S:\Pictures\40th anniversary booklet photos\from John Marlin\marlin-scan09.jpg"/>
          <p:cNvPicPr>
            <a:picLocks noChangeAspect="1" noChangeArrowheads="1"/>
          </p:cNvPicPr>
          <p:nvPr/>
        </p:nvPicPr>
        <p:blipFill rotWithShape="1">
          <a:blip r:embed="rId7">
            <a:extLst>
              <a:ext uri="{28A0092B-C50C-407E-A947-70E740481C1C}">
                <a14:useLocalDpi xmlns:a14="http://schemas.microsoft.com/office/drawing/2010/main" val="0"/>
              </a:ext>
            </a:extLst>
          </a:blip>
          <a:srcRect b="19383"/>
          <a:stretch/>
        </p:blipFill>
        <p:spPr bwMode="auto">
          <a:xfrm>
            <a:off x="4047861" y="3953298"/>
            <a:ext cx="4516389" cy="2730723"/>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S:\Pictures\40th anniversary booklet photos\from John Marlin\marlin-scan15.jpg"/>
          <p:cNvPicPr>
            <a:picLocks noChangeAspect="1" noChangeArrowheads="1"/>
          </p:cNvPicPr>
          <p:nvPr/>
        </p:nvPicPr>
        <p:blipFill rotWithShape="1">
          <a:blip r:embed="rId8">
            <a:extLst>
              <a:ext uri="{28A0092B-C50C-407E-A947-70E740481C1C}">
                <a14:useLocalDpi xmlns:a14="http://schemas.microsoft.com/office/drawing/2010/main" val="0"/>
              </a:ext>
            </a:extLst>
          </a:blip>
          <a:srcRect t="14168" b="6122"/>
          <a:stretch/>
        </p:blipFill>
        <p:spPr bwMode="auto">
          <a:xfrm>
            <a:off x="172759" y="641944"/>
            <a:ext cx="2951441" cy="3135712"/>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spd="slow" advClick="0" advTm="7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Communications &amp; PR\Newsletter\2013 Summer\Links\Lake District GC family 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400" y="152400"/>
            <a:ext cx="9469666" cy="71024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a:t>
            </a:r>
            <a:r>
              <a:rPr lang="en-US" dirty="0" err="1"/>
              <a:t>Glynnis</a:t>
            </a:r>
            <a:r>
              <a:rPr lang="en-US" dirty="0"/>
              <a:t> and Nick</a:t>
            </a:r>
          </a:p>
        </p:txBody>
      </p:sp>
    </p:spTree>
    <p:extLst>
      <p:ext uri="{BB962C8B-B14F-4D97-AF65-F5344CB8AC3E}">
        <p14:creationId xmlns:p14="http://schemas.microsoft.com/office/powerpoint/2010/main" val="1138864278"/>
      </p:ext>
    </p:extLst>
  </p:cSld>
  <p:clrMapOvr>
    <a:masterClrMapping/>
  </p:clrMapOvr>
  <p:transition spd="slow" advClick="0" advTm="700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vnudelman\Downloads\6471865915_2816397aff_b.jpg"/>
          <p:cNvPicPr>
            <a:picLocks noChangeAspect="1" noChangeArrowheads="1"/>
          </p:cNvPicPr>
          <p:nvPr/>
        </p:nvPicPr>
        <p:blipFill rotWithShape="1">
          <a:blip r:embed="rId2">
            <a:extLst>
              <a:ext uri="{28A0092B-C50C-407E-A947-70E740481C1C}">
                <a14:useLocalDpi xmlns:a14="http://schemas.microsoft.com/office/drawing/2010/main" val="0"/>
              </a:ext>
            </a:extLst>
          </a:blip>
          <a:srcRect l="5514" r="2662" b="3121"/>
          <a:stretch/>
        </p:blipFill>
        <p:spPr bwMode="auto">
          <a:xfrm>
            <a:off x="258233" y="590044"/>
            <a:ext cx="4267200" cy="30028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Members for Taking Action</a:t>
            </a:r>
          </a:p>
        </p:txBody>
      </p:sp>
      <p:pic>
        <p:nvPicPr>
          <p:cNvPr id="5124" name="Picture 4" descr="S:\Pictures\2017-04-06 lobby day\IMG_019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829" b="10371"/>
          <a:stretch/>
        </p:blipFill>
        <p:spPr bwMode="auto">
          <a:xfrm>
            <a:off x="4723051" y="3774598"/>
            <a:ext cx="4162004" cy="29709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C:\Users\vnudelman\Downloads\image2017-09-29-101902-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516" t="1033" r="19889" b="20147"/>
          <a:stretch/>
        </p:blipFill>
        <p:spPr bwMode="auto">
          <a:xfrm rot="5400000">
            <a:off x="5302642" y="10450"/>
            <a:ext cx="3002820" cy="416200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S:\Pictures\Stacy\Rain Gardens\Habitat garden 2006\IMG_01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177"/>
          <a:stretch/>
        </p:blipFill>
        <p:spPr bwMode="auto">
          <a:xfrm>
            <a:off x="258233" y="3774597"/>
            <a:ext cx="4267200" cy="2970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407569"/>
      </p:ext>
    </p:extLst>
  </p:cSld>
  <p:clrMapOvr>
    <a:masterClrMapping/>
  </p:clrMapOvr>
  <p:transition spd="slow" advClick="0" advTm="700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Pictures\Run for Your Rivers\2014\Beth.jpg"/>
          <p:cNvPicPr>
            <a:picLocks noChangeAspect="1" noChangeArrowheads="1"/>
          </p:cNvPicPr>
          <p:nvPr/>
        </p:nvPicPr>
        <p:blipFill rotWithShape="1">
          <a:blip r:embed="rId2">
            <a:extLst>
              <a:ext uri="{28A0092B-C50C-407E-A947-70E740481C1C}">
                <a14:useLocalDpi xmlns:a14="http://schemas.microsoft.com/office/drawing/2010/main" val="0"/>
              </a:ext>
            </a:extLst>
          </a:blip>
          <a:srcRect t="9000" r="4997"/>
          <a:stretch/>
        </p:blipFill>
        <p:spPr bwMode="auto">
          <a:xfrm>
            <a:off x="-410633" y="650735"/>
            <a:ext cx="4982633" cy="63596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Pictures\canoe trip with Chad Hays and IEC 2015\canoeing tod satterthwaite andrew reh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232" b="2188"/>
          <a:stretch/>
        </p:blipFill>
        <p:spPr bwMode="auto">
          <a:xfrm>
            <a:off x="4724028" y="650736"/>
            <a:ext cx="4445372" cy="26865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Beth and Tod</a:t>
            </a:r>
          </a:p>
        </p:txBody>
      </p:sp>
      <p:pic>
        <p:nvPicPr>
          <p:cNvPr id="2051" name="Picture 3" descr="S:\Pictures\Don't add any new pictures to\Middle Fork coal ash pit press conference 3.6.2014\Tod Satterthwaite speaking_Tyler Rotche_3.6.201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813" t="6423"/>
          <a:stretch/>
        </p:blipFill>
        <p:spPr bwMode="auto">
          <a:xfrm>
            <a:off x="4724400" y="3456049"/>
            <a:ext cx="4419972" cy="347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780130"/>
      </p:ext>
    </p:extLst>
  </p:cSld>
  <p:clrMapOvr>
    <a:masterClrMapping/>
  </p:clrMapOvr>
  <p:transition spd="slow" advClick="0" advTm="700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vnudelman\Downloads\IMG_0333.JPG"/>
          <p:cNvPicPr>
            <a:picLocks noChangeAspect="1" noChangeArrowheads="1"/>
          </p:cNvPicPr>
          <p:nvPr/>
        </p:nvPicPr>
        <p:blipFill rotWithShape="1">
          <a:blip r:embed="rId2">
            <a:extLst>
              <a:ext uri="{28A0092B-C50C-407E-A947-70E740481C1C}">
                <a14:useLocalDpi xmlns:a14="http://schemas.microsoft.com/office/drawing/2010/main" val="0"/>
              </a:ext>
            </a:extLst>
          </a:blip>
          <a:srcRect l="8614"/>
          <a:stretch/>
        </p:blipFill>
        <p:spPr bwMode="auto">
          <a:xfrm rot="5400000">
            <a:off x="4086309" y="1152609"/>
            <a:ext cx="626728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C:\Users\vnudelman\Downloads\IMG_0432 (1).JPG"/>
          <p:cNvPicPr>
            <a:picLocks noChangeAspect="1" noChangeArrowheads="1"/>
          </p:cNvPicPr>
          <p:nvPr/>
        </p:nvPicPr>
        <p:blipFill rotWithShape="1">
          <a:blip r:embed="rId3">
            <a:extLst>
              <a:ext uri="{28A0092B-C50C-407E-A947-70E740481C1C}">
                <a14:useLocalDpi xmlns:a14="http://schemas.microsoft.com/office/drawing/2010/main" val="0"/>
              </a:ext>
            </a:extLst>
          </a:blip>
          <a:srcRect l="9284" t="12663"/>
          <a:stretch/>
        </p:blipFill>
        <p:spPr bwMode="auto">
          <a:xfrm rot="5400000">
            <a:off x="-870924" y="1461642"/>
            <a:ext cx="6267282" cy="45254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a:t>
            </a:r>
            <a:r>
              <a:rPr lang="en-US" dirty="0" smtClean="0"/>
              <a:t>Kim and </a:t>
            </a:r>
            <a:r>
              <a:rPr lang="en-US" dirty="0"/>
              <a:t>Melissa </a:t>
            </a:r>
            <a:r>
              <a:rPr lang="en-US" dirty="0" smtClean="0"/>
              <a:t>and </a:t>
            </a:r>
            <a:r>
              <a:rPr lang="en-US" dirty="0"/>
              <a:t>Family</a:t>
            </a:r>
          </a:p>
        </p:txBody>
      </p:sp>
    </p:spTree>
    <p:extLst>
      <p:ext uri="{BB962C8B-B14F-4D97-AF65-F5344CB8AC3E}">
        <p14:creationId xmlns:p14="http://schemas.microsoft.com/office/powerpoint/2010/main" val="596450352"/>
      </p:ext>
    </p:extLst>
  </p:cSld>
  <p:clrMapOvr>
    <a:masterClrMapping/>
  </p:clrMapOvr>
  <p:transition spd="slow" advClick="0" advTm="700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052"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a:t>
            </a:r>
            <a:r>
              <a:rPr lang="en-US" dirty="0" smtClean="0"/>
              <a:t>Scott</a:t>
            </a:r>
            <a:endParaRPr lang="en-US" dirty="0"/>
          </a:p>
        </p:txBody>
      </p:sp>
      <p:pic>
        <p:nvPicPr>
          <p:cNvPr id="3" name="Picture 2"/>
          <p:cNvPicPr>
            <a:picLocks noChangeAspect="1"/>
          </p:cNvPicPr>
          <p:nvPr/>
        </p:nvPicPr>
        <p:blipFill>
          <a:blip r:embed="rId2"/>
          <a:stretch>
            <a:fillRect/>
          </a:stretch>
        </p:blipFill>
        <p:spPr>
          <a:xfrm>
            <a:off x="117475" y="540040"/>
            <a:ext cx="4495800" cy="3106830"/>
          </a:xfrm>
          <a:prstGeom prst="rect">
            <a:avLst/>
          </a:prstGeom>
        </p:spPr>
      </p:pic>
      <p:pic>
        <p:nvPicPr>
          <p:cNvPr id="4" name="Picture 3"/>
          <p:cNvPicPr>
            <a:picLocks noChangeAspect="1"/>
          </p:cNvPicPr>
          <p:nvPr/>
        </p:nvPicPr>
        <p:blipFill rotWithShape="1">
          <a:blip r:embed="rId3"/>
          <a:srcRect r="4066"/>
          <a:stretch/>
        </p:blipFill>
        <p:spPr>
          <a:xfrm>
            <a:off x="4765674" y="531834"/>
            <a:ext cx="4248961" cy="3115036"/>
          </a:xfrm>
          <a:prstGeom prst="rect">
            <a:avLst/>
          </a:prstGeom>
        </p:spPr>
      </p:pic>
      <p:pic>
        <p:nvPicPr>
          <p:cNvPr id="5" name="Picture 4"/>
          <p:cNvPicPr>
            <a:picLocks noChangeAspect="1"/>
          </p:cNvPicPr>
          <p:nvPr/>
        </p:nvPicPr>
        <p:blipFill>
          <a:blip r:embed="rId4"/>
          <a:stretch>
            <a:fillRect/>
          </a:stretch>
        </p:blipFill>
        <p:spPr>
          <a:xfrm>
            <a:off x="117474" y="3785093"/>
            <a:ext cx="4987067" cy="3244781"/>
          </a:xfrm>
          <a:prstGeom prst="rect">
            <a:avLst/>
          </a:prstGeom>
        </p:spPr>
      </p:pic>
      <p:pic>
        <p:nvPicPr>
          <p:cNvPr id="6" name="Picture 5"/>
          <p:cNvPicPr>
            <a:picLocks noChangeAspect="1"/>
          </p:cNvPicPr>
          <p:nvPr/>
        </p:nvPicPr>
        <p:blipFill rotWithShape="1">
          <a:blip r:embed="rId5"/>
          <a:srcRect t="2600" b="4795"/>
          <a:stretch/>
        </p:blipFill>
        <p:spPr>
          <a:xfrm>
            <a:off x="5222875" y="3785093"/>
            <a:ext cx="3791760" cy="3530107"/>
          </a:xfrm>
          <a:prstGeom prst="rect">
            <a:avLst/>
          </a:prstGeom>
        </p:spPr>
      </p:pic>
    </p:spTree>
    <p:extLst>
      <p:ext uri="{BB962C8B-B14F-4D97-AF65-F5344CB8AC3E}">
        <p14:creationId xmlns:p14="http://schemas.microsoft.com/office/powerpoint/2010/main" val="3946062275"/>
      </p:ext>
    </p:extLst>
  </p:cSld>
  <p:clrMapOvr>
    <a:masterClrMapping/>
  </p:clrMapOvr>
  <p:transition spd="slow" advClick="0" advTm="700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Wes and Leslie and Prairie Fruits Farm</a:t>
            </a:r>
          </a:p>
        </p:txBody>
      </p:sp>
      <p:pic>
        <p:nvPicPr>
          <p:cNvPr id="3074" name="Picture 2" descr="S:\Fundraising\Annual Dinner 2015\cocktail hour slide show\Wes NRDC ad.JPG"/>
          <p:cNvPicPr>
            <a:picLocks noChangeAspect="1" noChangeArrowheads="1"/>
          </p:cNvPicPr>
          <p:nvPr/>
        </p:nvPicPr>
        <p:blipFill rotWithShape="1">
          <a:blip r:embed="rId2">
            <a:extLst>
              <a:ext uri="{28A0092B-C50C-407E-A947-70E740481C1C}">
                <a14:useLocalDpi xmlns:a14="http://schemas.microsoft.com/office/drawing/2010/main" val="0"/>
              </a:ext>
            </a:extLst>
          </a:blip>
          <a:srcRect t="3074"/>
          <a:stretch/>
        </p:blipFill>
        <p:spPr bwMode="auto">
          <a:xfrm>
            <a:off x="-228600" y="533400"/>
            <a:ext cx="5105400" cy="639633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S:\Fundraising\Annual Dinner 2015\cocktail hour slide show\prairie fruits wald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2074" y="3827463"/>
            <a:ext cx="4545806" cy="30305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462649"/>
            <a:ext cx="3826934" cy="3364814"/>
          </a:xfrm>
          <a:prstGeom prst="rect">
            <a:avLst/>
          </a:prstGeom>
        </p:spPr>
      </p:pic>
    </p:spTree>
    <p:extLst>
      <p:ext uri="{BB962C8B-B14F-4D97-AF65-F5344CB8AC3E}">
        <p14:creationId xmlns:p14="http://schemas.microsoft.com/office/powerpoint/2010/main" val="3570113627"/>
      </p:ext>
    </p:extLst>
  </p:cSld>
  <p:clrMapOvr>
    <a:masterClrMapping/>
  </p:clrMapOvr>
  <p:transition spd="slow" advClick="0" advTm="7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Nancy and in Loving Memory of Charles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8378" r="28378"/>
          <a:stretch/>
        </p:blipFill>
        <p:spPr>
          <a:xfrm>
            <a:off x="0" y="461665"/>
            <a:ext cx="4191000" cy="6461122"/>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442" r="22482"/>
          <a:stretch/>
        </p:blipFill>
        <p:spPr>
          <a:xfrm>
            <a:off x="4191000" y="461665"/>
            <a:ext cx="4953000" cy="6396335"/>
          </a:xfrm>
          <a:prstGeom prst="rect">
            <a:avLst/>
          </a:prstGeom>
        </p:spPr>
      </p:pic>
    </p:spTree>
    <p:extLst>
      <p:ext uri="{BB962C8B-B14F-4D97-AF65-F5344CB8AC3E}">
        <p14:creationId xmlns:p14="http://schemas.microsoft.com/office/powerpoint/2010/main" val="4236794781"/>
      </p:ext>
    </p:extLst>
  </p:cSld>
  <p:clrMapOvr>
    <a:masterClrMapping/>
  </p:clrMapOvr>
  <p:transition spd="slow" advClick="0" advTm="700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D:\IMG_186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068"/>
          <a:stretch/>
        </p:blipFill>
        <p:spPr bwMode="auto">
          <a:xfrm>
            <a:off x="4694768" y="3670443"/>
            <a:ext cx="4259767" cy="30226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Fundraising\Annual Dinner 2017- 50th Anniversary PRN\Pictures from Members\Staff Pictures\coal-sprngfld-1.jpg"/>
          <p:cNvPicPr>
            <a:picLocks noChangeAspect="1" noChangeArrowheads="1"/>
          </p:cNvPicPr>
          <p:nvPr/>
        </p:nvPicPr>
        <p:blipFill rotWithShape="1">
          <a:blip r:embed="rId3">
            <a:extLst>
              <a:ext uri="{28A0092B-C50C-407E-A947-70E740481C1C}">
                <a14:useLocalDpi xmlns:a14="http://schemas.microsoft.com/office/drawing/2010/main" val="0"/>
              </a:ext>
            </a:extLst>
          </a:blip>
          <a:srcRect t="2496" r="10296" b="10801"/>
          <a:stretch/>
        </p:blipFill>
        <p:spPr bwMode="auto">
          <a:xfrm>
            <a:off x="76200" y="3670444"/>
            <a:ext cx="4532175" cy="3022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Sue and Tom</a:t>
            </a:r>
          </a:p>
        </p:txBody>
      </p:sp>
      <p:pic>
        <p:nvPicPr>
          <p:cNvPr id="1027" name="Picture 3" descr="S:\Fundraising\Annual Dinner 2017- 50th Anniversary PRN\Pictures from Members\tom Smith.jpg"/>
          <p:cNvPicPr>
            <a:picLocks noChangeAspect="1" noChangeArrowheads="1"/>
          </p:cNvPicPr>
          <p:nvPr/>
        </p:nvPicPr>
        <p:blipFill rotWithShape="1">
          <a:blip r:embed="rId4">
            <a:extLst>
              <a:ext uri="{28A0092B-C50C-407E-A947-70E740481C1C}">
                <a14:useLocalDpi xmlns:a14="http://schemas.microsoft.com/office/drawing/2010/main" val="0"/>
              </a:ext>
            </a:extLst>
          </a:blip>
          <a:srcRect b="11703"/>
          <a:stretch/>
        </p:blipFill>
        <p:spPr bwMode="auto">
          <a:xfrm>
            <a:off x="76200" y="566443"/>
            <a:ext cx="4532175" cy="30013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Fundraising\Annual Dinner 2017- 50th Anniversary PRN\Pictures from Members\Tom Smith 2.jpg"/>
          <p:cNvPicPr>
            <a:picLocks noChangeAspect="1" noChangeArrowheads="1"/>
          </p:cNvPicPr>
          <p:nvPr/>
        </p:nvPicPr>
        <p:blipFill rotWithShape="1">
          <a:blip r:embed="rId5">
            <a:extLst>
              <a:ext uri="{28A0092B-C50C-407E-A947-70E740481C1C}">
                <a14:useLocalDpi xmlns:a14="http://schemas.microsoft.com/office/drawing/2010/main" val="0"/>
              </a:ext>
            </a:extLst>
          </a:blip>
          <a:srcRect t="10057" r="4259"/>
          <a:stretch/>
        </p:blipFill>
        <p:spPr bwMode="auto">
          <a:xfrm>
            <a:off x="4694768" y="566442"/>
            <a:ext cx="4259768" cy="300131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0152"/>
          <a:stretch/>
        </p:blipFill>
        <p:spPr bwMode="auto">
          <a:xfrm>
            <a:off x="2864762" y="2603643"/>
            <a:ext cx="3487226" cy="2133600"/>
          </a:xfrm>
          <a:prstGeom prst="rect">
            <a:avLst/>
          </a:prstGeom>
          <a:noFill/>
          <a:ln w="2857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35808865"/>
      </p:ext>
    </p:extLst>
  </p:cSld>
  <p:clrMapOvr>
    <a:masterClrMapping/>
  </p:clrMapOvr>
  <p:transition spd="slow" advClick="0" advTm="700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Illinois Clean Energy Community Found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Illinois Clean Energy Community Found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Illinois Clean Energy Community Found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Grand Victoria Foundati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595" y="2262301"/>
            <a:ext cx="3059417" cy="689447"/>
          </a:xfrm>
          <a:prstGeom prst="rect">
            <a:avLst/>
          </a:prstGeom>
          <a:solidFill>
            <a:schemeClr val="tx1"/>
          </a:solidFill>
        </p:spPr>
      </p:pic>
      <p:pic>
        <p:nvPicPr>
          <p:cNvPr id="3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4952" y="5562600"/>
            <a:ext cx="3001735" cy="436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2" descr="The Educational Foundation of Americ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409" y="4882909"/>
            <a:ext cx="3939964" cy="46138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7" descr="http://www.lumpkinfoundation.org/portals/0/Images/LFF_Logo.jpg"/>
          <p:cNvPicPr>
            <a:picLocks noChangeAspect="1" noChangeArrowheads="1"/>
          </p:cNvPicPr>
          <p:nvPr/>
        </p:nvPicPr>
        <p:blipFill>
          <a:blip r:embed="rId6" cstate="print">
            <a:clrChange>
              <a:clrFrom>
                <a:srgbClr val="EEECE0"/>
              </a:clrFrom>
              <a:clrTo>
                <a:srgbClr val="EEECE0">
                  <a:alpha val="0"/>
                </a:srgbClr>
              </a:clrTo>
            </a:clrChange>
            <a:extLst>
              <a:ext uri="{28A0092B-C50C-407E-A947-70E740481C1C}">
                <a14:useLocalDpi xmlns:a14="http://schemas.microsoft.com/office/drawing/2010/main" val="0"/>
              </a:ext>
            </a:extLst>
          </a:blip>
          <a:srcRect/>
          <a:stretch>
            <a:fillRect/>
          </a:stretch>
        </p:blipFill>
        <p:spPr bwMode="auto">
          <a:xfrm>
            <a:off x="3657600" y="2061381"/>
            <a:ext cx="2543563" cy="109391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1" descr="RE-AMP Members Only"/>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311" t="12857" r="73594" b="6327"/>
          <a:stretch/>
        </p:blipFill>
        <p:spPr bwMode="auto">
          <a:xfrm>
            <a:off x="5994835" y="1514069"/>
            <a:ext cx="998483" cy="68172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9" descr="Hom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3119" y="6019800"/>
            <a:ext cx="2362200" cy="55680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Energy Founda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25212" y="2061381"/>
            <a:ext cx="271462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2000" y="3598637"/>
            <a:ext cx="2362200" cy="1129748"/>
          </a:xfrm>
          <a:prstGeom prst="rect">
            <a:avLst/>
          </a:prstGeom>
        </p:spPr>
      </p:pic>
      <p:pic>
        <p:nvPicPr>
          <p:cNvPr id="39" name="Picture 38"/>
          <p:cNvPicPr>
            <a:picLocks noChangeAspect="1"/>
          </p:cNvPicPr>
          <p:nvPr/>
        </p:nvPicPr>
        <p:blipFill>
          <a:blip r:embed="rId11" cstate="print">
            <a:duotone>
              <a:prstClr val="black"/>
              <a:schemeClr val="accent2">
                <a:tint val="45000"/>
                <a:satMod val="400000"/>
              </a:schemeClr>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81200" y="5813179"/>
            <a:ext cx="2381250" cy="619125"/>
          </a:xfrm>
          <a:prstGeom prst="rect">
            <a:avLst/>
          </a:prstGeom>
        </p:spPr>
      </p:pic>
      <p:pic>
        <p:nvPicPr>
          <p:cNvPr id="40" name="Picture 39"/>
          <p:cNvPicPr>
            <a:picLocks noChangeAspect="1"/>
          </p:cNvPicPr>
          <p:nvPr/>
        </p:nvPicPr>
        <p:blipFill rotWithShape="1">
          <a:blip r:embed="rId13" cstate="print">
            <a:extLst>
              <a:ext uri="{28A0092B-C50C-407E-A947-70E740481C1C}">
                <a14:useLocalDpi xmlns:a14="http://schemas.microsoft.com/office/drawing/2010/main" val="0"/>
              </a:ext>
            </a:extLst>
          </a:blip>
          <a:srcRect r="43239"/>
          <a:stretch/>
        </p:blipFill>
        <p:spPr>
          <a:xfrm>
            <a:off x="7085108" y="3764880"/>
            <a:ext cx="1762513" cy="619125"/>
          </a:xfrm>
          <a:prstGeom prst="rect">
            <a:avLst/>
          </a:prstGeom>
        </p:spPr>
      </p:pic>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2657" y="1443856"/>
            <a:ext cx="4800600" cy="559057"/>
          </a:xfrm>
          <a:prstGeom prst="rect">
            <a:avLst/>
          </a:prstGeom>
        </p:spPr>
      </p:pic>
      <p:pic>
        <p:nvPicPr>
          <p:cNvPr id="1026" name="Picture 2" descr="http://elpc.org/wp-content/themes/elpc/assets/images/logo.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5595" y="3272227"/>
            <a:ext cx="3377738" cy="76834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42716" y="3798747"/>
            <a:ext cx="2191657" cy="767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scontent-dft4-1.xx.fbcdn.net/v/t1.0-1/p160x160/10987743_10153884276332814_5854812098610206768_n.png?oh=f5d817694cd66bb46670e5b6713ec33d&amp;oe=589A7F8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66364" y="897006"/>
            <a:ext cx="931196" cy="9311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5595" y="5435929"/>
            <a:ext cx="1157453" cy="1167741"/>
          </a:xfrm>
          <a:prstGeom prst="rect">
            <a:avLst/>
          </a:prstGeom>
        </p:spPr>
      </p:pic>
      <p:pic>
        <p:nvPicPr>
          <p:cNvPr id="1030" name="Picture 6" descr="Norcross Wildlife Foundation"/>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110202" y="4831488"/>
            <a:ext cx="3647996" cy="5128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mage result for patagonia log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58307" y="4244421"/>
            <a:ext cx="1412388" cy="279167"/>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17"/>
          <p:cNvSpPr txBox="1">
            <a:spLocks noChangeArrowheads="1"/>
          </p:cNvSpPr>
          <p:nvPr/>
        </p:nvSpPr>
        <p:spPr bwMode="auto">
          <a:xfrm>
            <a:off x="-5256" y="975212"/>
            <a:ext cx="9149255" cy="338554"/>
          </a:xfrm>
          <a:prstGeom prst="rect">
            <a:avLst/>
          </a:prstGeom>
          <a:solidFill>
            <a:srgbClr val="88681F"/>
          </a:solidFill>
          <a:ln>
            <a:noFill/>
          </a:ln>
          <a:effectLst/>
          <a:extLst/>
        </p:spPr>
        <p:txBody>
          <a:bodyPr wrap="square" anchor="ctr">
            <a:spAutoFit/>
          </a:bodyPr>
          <a:lstStyle/>
          <a:p>
            <a:pPr algn="ctr" fontAlgn="ctr">
              <a:defRPr/>
            </a:pPr>
            <a:r>
              <a:rPr lang="en-US" sz="1600" b="1" dirty="0" smtClean="0">
                <a:solidFill>
                  <a:schemeClr val="accent5"/>
                </a:solidFill>
              </a:rPr>
              <a:t>Thank You Funders</a:t>
            </a:r>
            <a:endParaRPr lang="en-US" sz="1600" b="1" i="1" dirty="0">
              <a:solidFill>
                <a:schemeClr val="accent5"/>
              </a:solidFill>
              <a:latin typeface="+mn-lt"/>
            </a:endParaRPr>
          </a:p>
        </p:txBody>
      </p:sp>
      <p:sp>
        <p:nvSpPr>
          <p:cNvPr id="25" name="AutoShape 2" descr="Displaying annual dinner tex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 name="Picture 2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56" y="5535"/>
            <a:ext cx="9149256" cy="997269"/>
          </a:xfrm>
          <a:prstGeom prst="rect">
            <a:avLst/>
          </a:prstGeom>
        </p:spPr>
      </p:pic>
      <p:grpSp>
        <p:nvGrpSpPr>
          <p:cNvPr id="28" name="Group 27"/>
          <p:cNvGrpSpPr/>
          <p:nvPr/>
        </p:nvGrpSpPr>
        <p:grpSpPr>
          <a:xfrm>
            <a:off x="7591640" y="699520"/>
            <a:ext cx="1531888" cy="1531888"/>
            <a:chOff x="7591640" y="699520"/>
            <a:chExt cx="1531888" cy="1531888"/>
          </a:xfrm>
        </p:grpSpPr>
        <p:sp>
          <p:nvSpPr>
            <p:cNvPr id="36" name="Oval 35"/>
            <p:cNvSpPr/>
            <p:nvPr/>
          </p:nvSpPr>
          <p:spPr>
            <a:xfrm>
              <a:off x="7591640" y="699520"/>
              <a:ext cx="1531888" cy="153188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605621" y="699520"/>
              <a:ext cx="1504259" cy="1531888"/>
            </a:xfrm>
            <a:prstGeom prst="rect">
              <a:avLst/>
            </a:prstGeom>
          </p:spPr>
        </p:pic>
      </p:grpSp>
    </p:spTree>
    <p:extLst>
      <p:ext uri="{BB962C8B-B14F-4D97-AF65-F5344CB8AC3E}">
        <p14:creationId xmlns:p14="http://schemas.microsoft.com/office/powerpoint/2010/main" val="3747738876"/>
      </p:ext>
    </p:extLst>
  </p:cSld>
  <p:clrMapOvr>
    <a:masterClrMapping/>
  </p:clrMapOvr>
  <p:transition spd="slow" advTm="700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vnudelman\Downloads\IMG_2734.JPG"/>
          <p:cNvPicPr>
            <a:picLocks noChangeAspect="1" noChangeArrowheads="1"/>
          </p:cNvPicPr>
          <p:nvPr/>
        </p:nvPicPr>
        <p:blipFill rotWithShape="1">
          <a:blip r:embed="rId2">
            <a:extLst>
              <a:ext uri="{28A0092B-C50C-407E-A947-70E740481C1C}">
                <a14:useLocalDpi xmlns:a14="http://schemas.microsoft.com/office/drawing/2010/main" val="0"/>
              </a:ext>
            </a:extLst>
          </a:blip>
          <a:srcRect t="5621"/>
          <a:stretch/>
        </p:blipFill>
        <p:spPr bwMode="auto">
          <a:xfrm>
            <a:off x="0" y="461666"/>
            <a:ext cx="9144000" cy="64725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Rebecca </a:t>
            </a:r>
            <a:r>
              <a:rPr lang="en-US" dirty="0" smtClean="0"/>
              <a:t>and Betsy</a:t>
            </a:r>
            <a:endParaRPr lang="en-US" dirty="0"/>
          </a:p>
        </p:txBody>
      </p:sp>
    </p:spTree>
    <p:extLst>
      <p:ext uri="{BB962C8B-B14F-4D97-AF65-F5344CB8AC3E}">
        <p14:creationId xmlns:p14="http://schemas.microsoft.com/office/powerpoint/2010/main" val="2112706314"/>
      </p:ext>
    </p:extLst>
  </p:cSld>
  <p:clrMapOvr>
    <a:masterClrMapping/>
  </p:clrMapOvr>
  <p:transition spd="slow" advClick="0" advTm="700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1970s: Stopping Unwise Army Corps of Engineer Projects</a:t>
            </a:r>
          </a:p>
        </p:txBody>
      </p:sp>
      <p:pic>
        <p:nvPicPr>
          <p:cNvPr id="21505" name="Picture 1" descr="S:\Pictures\40th anniversary booklet photos\Student Dam Protes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168" r="14251" b="3773"/>
          <a:stretch/>
        </p:blipFill>
        <p:spPr bwMode="auto">
          <a:xfrm>
            <a:off x="6400800" y="609599"/>
            <a:ext cx="2621315" cy="2133598"/>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S:\Pictures\40th anniversary booklet photos\from John Marlin\COAR Scans 02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854"/>
          <a:stretch/>
        </p:blipFill>
        <p:spPr bwMode="auto">
          <a:xfrm>
            <a:off x="152400" y="609599"/>
            <a:ext cx="3141058" cy="2133599"/>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S:\Pictures\40th anniversary booklet photos\from John Marlin\marlin-scan1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84" b="-593"/>
          <a:stretch/>
        </p:blipFill>
        <p:spPr bwMode="auto">
          <a:xfrm>
            <a:off x="3429000" y="609599"/>
            <a:ext cx="2860629" cy="2133598"/>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S:\Pictures\40th anniversary booklet photos\from John Marlin\marlin-scan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124200"/>
            <a:ext cx="2625725" cy="3619709"/>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S:\Pictures\40th anniversary booklet photos\from McKenzie Wager\Pix to Dixie for booklet\buttons cartoons etc\marlin33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0077" y="3263189"/>
            <a:ext cx="2332038" cy="348072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S:\Pictures\40th anniversary booklet photos\from McKenzie Wager\Pix to Dixie for booklet\buttons cartoons etc\Coar scans  18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1800" y="3823690"/>
            <a:ext cx="3539062" cy="2359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120393"/>
      </p:ext>
    </p:extLst>
  </p:cSld>
  <p:clrMapOvr>
    <a:masterClrMapping/>
  </p:clrMapOvr>
  <p:transition spd="slow" advClick="0" advTm="7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a:t>
            </a:r>
            <a:r>
              <a:rPr lang="en-US" dirty="0" smtClean="0"/>
              <a:t>Irene and Clark</a:t>
            </a:r>
            <a:endParaRPr lang="en-US" dirty="0"/>
          </a:p>
        </p:txBody>
      </p:sp>
      <p:pic>
        <p:nvPicPr>
          <p:cNvPr id="1026" name="Picture 2" descr="S:\Fundraising\Annual Dinner 2017- 50th Anniversary PRN\Pictures from Members\Clark Bullard\BalesBullardDeanMiddle Fork 197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23" t="2391" r="3238" b="5000"/>
          <a:stretch/>
        </p:blipFill>
        <p:spPr bwMode="auto">
          <a:xfrm>
            <a:off x="754605" y="762000"/>
            <a:ext cx="3433817" cy="22581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Fundraising\Annual Dinner 2017- 50th Anniversary PRN\Pictures from Members\Clark Bullard\MFork tshirt Irene BullardHelen Parker Nan Ehrlic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437"/>
          <a:stretch/>
        </p:blipFill>
        <p:spPr bwMode="auto">
          <a:xfrm>
            <a:off x="255588" y="3276602"/>
            <a:ext cx="2211454" cy="305117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S:\Fundraising\Annual Dinner 2017- 50th Anniversary PRN\Pictures from Members\Clark Bullard\Kate Bullard on Middle Fork.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3938" b="2338"/>
          <a:stretch/>
        </p:blipFill>
        <p:spPr bwMode="auto">
          <a:xfrm>
            <a:off x="6172200" y="3276602"/>
            <a:ext cx="2558332" cy="30511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Fundraising\Annual Dinner 2017- 50th Anniversary PRN\Pictures from Members\Clark Bullard\Congressman Terry Bruce w Clark Bullard.JPG"/>
          <p:cNvPicPr>
            <a:picLocks noChangeAspect="1" noChangeArrowheads="1"/>
          </p:cNvPicPr>
          <p:nvPr/>
        </p:nvPicPr>
        <p:blipFill rotWithShape="1">
          <a:blip r:embed="rId5">
            <a:extLst>
              <a:ext uri="{28A0092B-C50C-407E-A947-70E740481C1C}">
                <a14:useLocalDpi xmlns:a14="http://schemas.microsoft.com/office/drawing/2010/main" val="0"/>
              </a:ext>
            </a:extLst>
          </a:blip>
          <a:srcRect t="9223"/>
          <a:stretch/>
        </p:blipFill>
        <p:spPr bwMode="auto">
          <a:xfrm>
            <a:off x="4419600" y="762000"/>
            <a:ext cx="4073525" cy="225817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S:\Fundraising\Annual Dinner 2017- 50th Anniversary PRN\Pictures from Members\Clark Bullard\Sen Stan Weaver canoe trip w Marlin Hannon Sherry Weaver Bullard.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196" r="9279"/>
          <a:stretch/>
        </p:blipFill>
        <p:spPr bwMode="auto">
          <a:xfrm>
            <a:off x="2681408" y="3276601"/>
            <a:ext cx="3275937" cy="3051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137839"/>
      </p:ext>
    </p:extLst>
  </p:cSld>
  <p:clrMapOvr>
    <a:masterClrMapping/>
  </p:clrMapOvr>
  <p:transition spd="slow" advClick="0" advTm="700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vnudelman\Downloads\22824227240_43cb1e3cd4_z.jpg"/>
          <p:cNvPicPr>
            <a:picLocks noChangeAspect="1" noChangeArrowheads="1"/>
          </p:cNvPicPr>
          <p:nvPr/>
        </p:nvPicPr>
        <p:blipFill rotWithShape="1">
          <a:blip r:embed="rId2">
            <a:extLst>
              <a:ext uri="{28A0092B-C50C-407E-A947-70E740481C1C}">
                <a14:useLocalDpi xmlns:a14="http://schemas.microsoft.com/office/drawing/2010/main" val="0"/>
              </a:ext>
            </a:extLst>
          </a:blip>
          <a:srcRect t="19393" b="21475"/>
          <a:stretch/>
        </p:blipFill>
        <p:spPr bwMode="auto">
          <a:xfrm>
            <a:off x="-5395" y="606904"/>
            <a:ext cx="9237134" cy="364141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vnudelman\Downloads\22824227270_c6186d36c5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343400"/>
            <a:ext cx="53721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vnudelman\Downloads\22725920007_16a0010f8d_z.jpg"/>
          <p:cNvPicPr>
            <a:picLocks noChangeAspect="1" noChangeArrowheads="1"/>
          </p:cNvPicPr>
          <p:nvPr/>
        </p:nvPicPr>
        <p:blipFill rotWithShape="1">
          <a:blip r:embed="rId4">
            <a:extLst>
              <a:ext uri="{28A0092B-C50C-407E-A947-70E740481C1C}">
                <a14:useLocalDpi xmlns:a14="http://schemas.microsoft.com/office/drawing/2010/main" val="0"/>
              </a:ext>
            </a:extLst>
          </a:blip>
          <a:srcRect l="2929" t="6977"/>
          <a:stretch/>
        </p:blipFill>
        <p:spPr bwMode="auto">
          <a:xfrm>
            <a:off x="5211272" y="4343400"/>
            <a:ext cx="4770928"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a:t>
            </a:r>
            <a:r>
              <a:rPr lang="en-US" dirty="0" smtClean="0"/>
              <a:t>Carol</a:t>
            </a:r>
            <a:endParaRPr lang="en-US" dirty="0"/>
          </a:p>
        </p:txBody>
      </p:sp>
    </p:spTree>
    <p:extLst>
      <p:ext uri="{BB962C8B-B14F-4D97-AF65-F5344CB8AC3E}">
        <p14:creationId xmlns:p14="http://schemas.microsoft.com/office/powerpoint/2010/main" val="895112252"/>
      </p:ext>
    </p:extLst>
  </p:cSld>
  <p:clrMapOvr>
    <a:masterClrMapping/>
  </p:clrMapOvr>
  <p:transition spd="slow" advClick="0" advTm="700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vnudelman\Downloads\31019774366_a74f480dd8_k.jpg"/>
          <p:cNvPicPr>
            <a:picLocks noChangeAspect="1" noChangeArrowheads="1"/>
          </p:cNvPicPr>
          <p:nvPr/>
        </p:nvPicPr>
        <p:blipFill rotWithShape="1">
          <a:blip r:embed="rId2">
            <a:extLst>
              <a:ext uri="{28A0092B-C50C-407E-A947-70E740481C1C}">
                <a14:useLocalDpi xmlns:a14="http://schemas.microsoft.com/office/drawing/2010/main" val="0"/>
              </a:ext>
            </a:extLst>
          </a:blip>
          <a:srcRect t="7757" b="1"/>
          <a:stretch/>
        </p:blipFill>
        <p:spPr bwMode="auto">
          <a:xfrm>
            <a:off x="-687084" y="461665"/>
            <a:ext cx="10403840" cy="63963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Thank You Diane and John</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6294" r="9685" b="7236"/>
          <a:stretch/>
        </p:blipFill>
        <p:spPr>
          <a:xfrm>
            <a:off x="1547853" y="4318001"/>
            <a:ext cx="1651898" cy="2404534"/>
          </a:xfrm>
          <a:prstGeom prst="rect">
            <a:avLst/>
          </a:prstGeom>
          <a:ln>
            <a:solidFill>
              <a:schemeClr val="bg1"/>
            </a:solidFill>
          </a:ln>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54148" t="13136" b="5071"/>
          <a:stretch/>
        </p:blipFill>
        <p:spPr>
          <a:xfrm>
            <a:off x="152400" y="4318001"/>
            <a:ext cx="1310216" cy="2404534"/>
          </a:xfrm>
          <a:prstGeom prst="rect">
            <a:avLst/>
          </a:prstGeom>
          <a:ln>
            <a:solidFill>
              <a:schemeClr val="bg1"/>
            </a:solidFill>
          </a:ln>
        </p:spPr>
      </p:pic>
      <p:pic>
        <p:nvPicPr>
          <p:cNvPr id="10" name="Picture 2" descr="S:\Fundraising\Annual Dinner 2017- 50th Anniversary PRN\Pictures from Members\John Marlin\Coar scans  19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35" t="12370" r="12665"/>
          <a:stretch/>
        </p:blipFill>
        <p:spPr bwMode="auto">
          <a:xfrm>
            <a:off x="3276600" y="4318002"/>
            <a:ext cx="1470991" cy="240453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1" name="Picture 3" descr="S:\Fundraising\Annual Dinner 2017- 50th Anniversary PRN\Pictures from Members\John Marlin\General Thwackem 1993     06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70" t="2414" b="-345"/>
          <a:stretch/>
        </p:blipFill>
        <p:spPr bwMode="auto">
          <a:xfrm>
            <a:off x="4849637" y="4318001"/>
            <a:ext cx="1290863" cy="240453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150313"/>
      </p:ext>
    </p:extLst>
  </p:cSld>
  <p:clrMapOvr>
    <a:masterClrMapping/>
  </p:clrMapOvr>
  <p:transition spd="slow" advClick="0" advTm="700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static.xx.fbcdn.net/rsrc.php/v2/y4/r/-PAXP-deij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static.xx.fbcdn.net/rsrc.php/v2/y4/r/-PAXP-deij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PRN Staff and Executive Directors Through the Years</a:t>
            </a:r>
          </a:p>
        </p:txBody>
      </p:sp>
      <p:pic>
        <p:nvPicPr>
          <p:cNvPr id="14338" name="Picture 2" descr="C:\Users\vnudelman\Downloads\8074632928_733d95f91f_z.jpg"/>
          <p:cNvPicPr>
            <a:picLocks noChangeAspect="1" noChangeArrowheads="1"/>
          </p:cNvPicPr>
          <p:nvPr/>
        </p:nvPicPr>
        <p:blipFill rotWithShape="1">
          <a:blip r:embed="rId4">
            <a:extLst>
              <a:ext uri="{28A0092B-C50C-407E-A947-70E740481C1C}">
                <a14:useLocalDpi xmlns:a14="http://schemas.microsoft.com/office/drawing/2010/main" val="0"/>
              </a:ext>
            </a:extLst>
          </a:blip>
          <a:srcRect l="25207" t="13399" r="16521" b="13329"/>
          <a:stretch/>
        </p:blipFill>
        <p:spPr bwMode="auto">
          <a:xfrm>
            <a:off x="223009" y="4040766"/>
            <a:ext cx="1790939" cy="1759326"/>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S:\Pictures\40th anniversary booklet photos\File002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220"/>
          <a:stretch/>
        </p:blipFill>
        <p:spPr bwMode="auto">
          <a:xfrm>
            <a:off x="3306763" y="558802"/>
            <a:ext cx="2560637" cy="240288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S:\Pictures\40th anniversary booklet photos\File002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807" r="4807" b="8951"/>
          <a:stretch/>
        </p:blipFill>
        <p:spPr bwMode="auto">
          <a:xfrm>
            <a:off x="6975410" y="558801"/>
            <a:ext cx="1770627" cy="263207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S:\Pictures\PRN Staff Photos\2013\Best Photos\_W2C322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753" t="23958" r="13819" b="14538"/>
          <a:stretch/>
        </p:blipFill>
        <p:spPr bwMode="auto">
          <a:xfrm>
            <a:off x="2252134" y="3838237"/>
            <a:ext cx="4453466" cy="232833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S:\Pictures\40th anniversary booklet photos\from McKenzie Wager\Pix to Dixie for booklet\General early 70s.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3234" b="3269"/>
          <a:stretch/>
        </p:blipFill>
        <p:spPr bwMode="auto">
          <a:xfrm>
            <a:off x="223009" y="558801"/>
            <a:ext cx="1790939" cy="26320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668349" y="2961686"/>
            <a:ext cx="4038600" cy="584775"/>
          </a:xfrm>
          <a:prstGeom prst="rect">
            <a:avLst/>
          </a:prstGeom>
          <a:noFill/>
        </p:spPr>
        <p:txBody>
          <a:bodyPr wrap="square" rtlCol="0">
            <a:spAutoFit/>
          </a:bodyPr>
          <a:lstStyle/>
          <a:p>
            <a:pPr algn="ctr"/>
            <a:r>
              <a:rPr lang="en-US" sz="1600" dirty="0" smtClean="0"/>
              <a:t>John Thompson E.D. 1984-1996 &amp;</a:t>
            </a:r>
          </a:p>
          <a:p>
            <a:pPr algn="ctr"/>
            <a:r>
              <a:rPr lang="en-US" sz="1600" dirty="0" smtClean="0"/>
              <a:t>Dixie Jackson Office Manager 1986-2005</a:t>
            </a:r>
            <a:endParaRPr lang="en-US" sz="1600" dirty="0"/>
          </a:p>
        </p:txBody>
      </p:sp>
      <p:sp>
        <p:nvSpPr>
          <p:cNvPr id="14" name="TextBox 13"/>
          <p:cNvSpPr txBox="1"/>
          <p:nvPr/>
        </p:nvSpPr>
        <p:spPr>
          <a:xfrm>
            <a:off x="307975" y="3193765"/>
            <a:ext cx="1976608" cy="584775"/>
          </a:xfrm>
          <a:prstGeom prst="rect">
            <a:avLst/>
          </a:prstGeom>
          <a:noFill/>
        </p:spPr>
        <p:txBody>
          <a:bodyPr wrap="square" rtlCol="0">
            <a:spAutoFit/>
          </a:bodyPr>
          <a:lstStyle/>
          <a:p>
            <a:pPr algn="ctr"/>
            <a:r>
              <a:rPr lang="en-US" sz="1600" dirty="0" smtClean="0"/>
              <a:t>John Marlin</a:t>
            </a:r>
          </a:p>
          <a:p>
            <a:pPr algn="ctr"/>
            <a:r>
              <a:rPr lang="en-US" sz="1600" dirty="0" smtClean="0"/>
              <a:t>E.D. 1973-1983</a:t>
            </a:r>
            <a:endParaRPr lang="en-US" sz="1600" dirty="0"/>
          </a:p>
        </p:txBody>
      </p:sp>
      <p:sp>
        <p:nvSpPr>
          <p:cNvPr id="15" name="TextBox 14"/>
          <p:cNvSpPr txBox="1"/>
          <p:nvPr/>
        </p:nvSpPr>
        <p:spPr>
          <a:xfrm>
            <a:off x="6840333" y="3178272"/>
            <a:ext cx="1976608" cy="584775"/>
          </a:xfrm>
          <a:prstGeom prst="rect">
            <a:avLst/>
          </a:prstGeom>
          <a:noFill/>
        </p:spPr>
        <p:txBody>
          <a:bodyPr wrap="square" rtlCol="0">
            <a:spAutoFit/>
          </a:bodyPr>
          <a:lstStyle/>
          <a:p>
            <a:pPr algn="ctr"/>
            <a:r>
              <a:rPr lang="en-US" sz="1600" dirty="0" smtClean="0"/>
              <a:t>Rob Moore</a:t>
            </a:r>
          </a:p>
          <a:p>
            <a:pPr algn="ctr"/>
            <a:r>
              <a:rPr lang="en-US" sz="1600" dirty="0" smtClean="0"/>
              <a:t>E.D. 1996-2002</a:t>
            </a:r>
            <a:endParaRPr lang="en-US" sz="1600" dirty="0"/>
          </a:p>
        </p:txBody>
      </p:sp>
      <p:sp>
        <p:nvSpPr>
          <p:cNvPr id="16" name="TextBox 15"/>
          <p:cNvSpPr txBox="1"/>
          <p:nvPr/>
        </p:nvSpPr>
        <p:spPr>
          <a:xfrm>
            <a:off x="142313" y="5800092"/>
            <a:ext cx="1976608" cy="584775"/>
          </a:xfrm>
          <a:prstGeom prst="rect">
            <a:avLst/>
          </a:prstGeom>
          <a:noFill/>
        </p:spPr>
        <p:txBody>
          <a:bodyPr wrap="square" rtlCol="0">
            <a:spAutoFit/>
          </a:bodyPr>
          <a:lstStyle/>
          <a:p>
            <a:pPr algn="ctr"/>
            <a:r>
              <a:rPr lang="en-US" sz="1600" dirty="0" smtClean="0"/>
              <a:t>Jean </a:t>
            </a:r>
            <a:r>
              <a:rPr lang="en-US" sz="1600" dirty="0" err="1" smtClean="0"/>
              <a:t>Flemma</a:t>
            </a:r>
            <a:endParaRPr lang="en-US" sz="1600" dirty="0" smtClean="0"/>
          </a:p>
          <a:p>
            <a:pPr algn="ctr"/>
            <a:r>
              <a:rPr lang="en-US" sz="1600" dirty="0" smtClean="0"/>
              <a:t>E.D. 2003-2007</a:t>
            </a:r>
            <a:endParaRPr lang="en-US" sz="1600" dirty="0"/>
          </a:p>
        </p:txBody>
      </p:sp>
      <p:sp>
        <p:nvSpPr>
          <p:cNvPr id="17" name="TextBox 16"/>
          <p:cNvSpPr txBox="1"/>
          <p:nvPr/>
        </p:nvSpPr>
        <p:spPr>
          <a:xfrm>
            <a:off x="2410355" y="6166572"/>
            <a:ext cx="4137025" cy="338554"/>
          </a:xfrm>
          <a:prstGeom prst="rect">
            <a:avLst/>
          </a:prstGeom>
          <a:noFill/>
        </p:spPr>
        <p:txBody>
          <a:bodyPr wrap="square" rtlCol="0">
            <a:spAutoFit/>
          </a:bodyPr>
          <a:lstStyle/>
          <a:p>
            <a:pPr algn="ctr"/>
            <a:r>
              <a:rPr lang="en-US" sz="1600" dirty="0" err="1" smtClean="0"/>
              <a:t>Glynnis</a:t>
            </a:r>
            <a:r>
              <a:rPr lang="en-US" sz="1600" dirty="0" smtClean="0"/>
              <a:t> Collins E.D. 2008-2015</a:t>
            </a:r>
            <a:endParaRPr lang="en-US" sz="1600" dirty="0"/>
          </a:p>
        </p:txBody>
      </p:sp>
      <p:pic>
        <p:nvPicPr>
          <p:cNvPr id="14346" name="Picture 10" descr="http://prairierivers.org/wp-content/uploads/2015/03/Carol.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5411" y="4040766"/>
            <a:ext cx="1770626" cy="174421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975411" y="5784976"/>
            <a:ext cx="1770626" cy="584775"/>
          </a:xfrm>
          <a:prstGeom prst="rect">
            <a:avLst/>
          </a:prstGeom>
          <a:noFill/>
        </p:spPr>
        <p:txBody>
          <a:bodyPr wrap="square" rtlCol="0">
            <a:spAutoFit/>
          </a:bodyPr>
          <a:lstStyle/>
          <a:p>
            <a:pPr algn="ctr"/>
            <a:r>
              <a:rPr lang="en-US" sz="1600" dirty="0" smtClean="0"/>
              <a:t>Carol Hays</a:t>
            </a:r>
          </a:p>
          <a:p>
            <a:pPr algn="ctr"/>
            <a:r>
              <a:rPr lang="en-US" sz="1600" dirty="0" smtClean="0"/>
              <a:t>E.D. 2015-Today</a:t>
            </a:r>
            <a:endParaRPr lang="en-US" sz="1600" dirty="0"/>
          </a:p>
        </p:txBody>
      </p:sp>
    </p:spTree>
  </p:cSld>
  <p:clrMapOvr>
    <a:masterClrMapping/>
  </p:clrMapOvr>
  <p:transition spd="slow" advClick="0" advTm="700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isplaying robert-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isplaying robert-1.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What’s in a Name?</a:t>
            </a:r>
          </a:p>
        </p:txBody>
      </p:sp>
      <p:sp>
        <p:nvSpPr>
          <p:cNvPr id="2" name="Rectangle 1"/>
          <p:cNvSpPr/>
          <p:nvPr/>
        </p:nvSpPr>
        <p:spPr>
          <a:xfrm>
            <a:off x="0" y="533399"/>
            <a:ext cx="4419600" cy="5632311"/>
          </a:xfrm>
          <a:prstGeom prst="rect">
            <a:avLst/>
          </a:prstGeom>
        </p:spPr>
        <p:txBody>
          <a:bodyPr wrap="square">
            <a:spAutoFit/>
          </a:bodyPr>
          <a:lstStyle/>
          <a:p>
            <a:pPr algn="ctr"/>
            <a:r>
              <a:rPr lang="en-US" b="1" dirty="0"/>
              <a:t>1967 </a:t>
            </a:r>
            <a:endParaRPr lang="en-US" b="1" dirty="0" smtClean="0"/>
          </a:p>
          <a:p>
            <a:pPr algn="ctr"/>
            <a:r>
              <a:rPr lang="en-US" b="1" dirty="0" smtClean="0"/>
              <a:t>Committee </a:t>
            </a:r>
            <a:r>
              <a:rPr lang="en-US" b="1" dirty="0"/>
              <a:t>on Allerton Park </a:t>
            </a:r>
            <a:endParaRPr lang="en-US" b="1" dirty="0" smtClean="0"/>
          </a:p>
          <a:p>
            <a:pPr algn="ctr"/>
            <a:r>
              <a:rPr lang="en-US" dirty="0" smtClean="0"/>
              <a:t>established as a 501(c)(</a:t>
            </a:r>
            <a:r>
              <a:rPr lang="en-US" dirty="0"/>
              <a:t>3)</a:t>
            </a:r>
          </a:p>
          <a:p>
            <a:pPr algn="ctr"/>
            <a:r>
              <a:rPr lang="en-US" dirty="0"/>
              <a:t> </a:t>
            </a:r>
            <a:endParaRPr lang="en-US" dirty="0" smtClean="0"/>
          </a:p>
          <a:p>
            <a:pPr algn="ctr"/>
            <a:endParaRPr lang="en-US" dirty="0" smtClean="0"/>
          </a:p>
          <a:p>
            <a:pPr algn="ctr"/>
            <a:endParaRPr lang="en-US" dirty="0"/>
          </a:p>
          <a:p>
            <a:pPr algn="ctr"/>
            <a:endParaRPr lang="en-US" dirty="0" smtClean="0"/>
          </a:p>
          <a:p>
            <a:pPr algn="ctr"/>
            <a:endParaRPr lang="en-US" dirty="0"/>
          </a:p>
          <a:p>
            <a:pPr algn="ctr"/>
            <a:endParaRPr lang="en-US" dirty="0"/>
          </a:p>
          <a:p>
            <a:pPr algn="ctr"/>
            <a:endParaRPr lang="en-US" dirty="0" smtClean="0"/>
          </a:p>
          <a:p>
            <a:pPr algn="ctr"/>
            <a:endParaRPr lang="en-US" dirty="0"/>
          </a:p>
          <a:p>
            <a:pPr algn="ctr"/>
            <a:r>
              <a:rPr lang="en-US" b="1" dirty="0" smtClean="0"/>
              <a:t>1984</a:t>
            </a:r>
          </a:p>
          <a:p>
            <a:pPr algn="ctr"/>
            <a:r>
              <a:rPr lang="en-US" dirty="0" smtClean="0"/>
              <a:t>Committee on Allerton Park becomes </a:t>
            </a:r>
          </a:p>
          <a:p>
            <a:pPr algn="ctr"/>
            <a:r>
              <a:rPr lang="en-US" b="1" dirty="0" smtClean="0"/>
              <a:t>Central </a:t>
            </a:r>
            <a:r>
              <a:rPr lang="en-US" b="1" dirty="0"/>
              <a:t>States </a:t>
            </a:r>
            <a:r>
              <a:rPr lang="en-US" b="1" u="sng" dirty="0"/>
              <a:t>Education</a:t>
            </a:r>
            <a:r>
              <a:rPr lang="en-US" b="1" dirty="0"/>
              <a:t> </a:t>
            </a:r>
            <a:r>
              <a:rPr lang="en-US" b="1" dirty="0" smtClean="0"/>
              <a:t>Center</a:t>
            </a:r>
            <a:r>
              <a:rPr lang="en-US" dirty="0"/>
              <a:t> </a:t>
            </a:r>
            <a:endParaRPr lang="en-US" dirty="0" smtClean="0"/>
          </a:p>
          <a:p>
            <a:pPr algn="ctr"/>
            <a:endParaRPr lang="en-US" dirty="0" smtClean="0"/>
          </a:p>
          <a:p>
            <a:pPr algn="ctr"/>
            <a:endParaRPr lang="en-US" dirty="0"/>
          </a:p>
          <a:p>
            <a:pPr algn="ctr"/>
            <a:r>
              <a:rPr lang="en-US" b="1" dirty="0" smtClean="0"/>
              <a:t>1998 </a:t>
            </a:r>
          </a:p>
          <a:p>
            <a:pPr algn="ctr"/>
            <a:r>
              <a:rPr lang="en-US" dirty="0" smtClean="0"/>
              <a:t>Central States Education Center becomes</a:t>
            </a:r>
          </a:p>
          <a:p>
            <a:pPr algn="ctr"/>
            <a:endParaRPr lang="en-US" dirty="0" smtClean="0"/>
          </a:p>
        </p:txBody>
      </p:sp>
      <p:sp>
        <p:nvSpPr>
          <p:cNvPr id="6" name="Rectangle 5"/>
          <p:cNvSpPr/>
          <p:nvPr/>
        </p:nvSpPr>
        <p:spPr>
          <a:xfrm>
            <a:off x="4724400" y="1143000"/>
            <a:ext cx="4419600" cy="4524315"/>
          </a:xfrm>
          <a:prstGeom prst="rect">
            <a:avLst/>
          </a:prstGeom>
        </p:spPr>
        <p:txBody>
          <a:bodyPr wrap="square">
            <a:spAutoFit/>
          </a:bodyPr>
          <a:lstStyle/>
          <a:p>
            <a:pPr algn="ctr"/>
            <a:r>
              <a:rPr lang="en-US" b="1" dirty="0" smtClean="0"/>
              <a:t>1973</a:t>
            </a:r>
          </a:p>
          <a:p>
            <a:pPr algn="ctr"/>
            <a:r>
              <a:rPr lang="en-US" dirty="0" smtClean="0"/>
              <a:t> Members from </a:t>
            </a:r>
          </a:p>
          <a:p>
            <a:pPr algn="ctr"/>
            <a:r>
              <a:rPr lang="en-US" dirty="0" smtClean="0"/>
              <a:t>Committee on Allerton Park </a:t>
            </a:r>
          </a:p>
          <a:p>
            <a:pPr algn="ctr"/>
            <a:r>
              <a:rPr lang="en-US" dirty="0" smtClean="0"/>
              <a:t>also form the</a:t>
            </a:r>
          </a:p>
          <a:p>
            <a:pPr algn="ctr"/>
            <a:r>
              <a:rPr lang="en-US" b="1" dirty="0" smtClean="0"/>
              <a:t> </a:t>
            </a:r>
            <a:r>
              <a:rPr lang="en-US" b="1" dirty="0"/>
              <a:t>Coalition on American Rivers </a:t>
            </a:r>
            <a:endParaRPr lang="en-US" b="1" dirty="0" smtClean="0"/>
          </a:p>
          <a:p>
            <a:pPr algn="ctr"/>
            <a:r>
              <a:rPr lang="en-US" dirty="0"/>
              <a:t>a</a:t>
            </a:r>
            <a:r>
              <a:rPr lang="en-US" dirty="0" smtClean="0"/>
              <a:t>s a 501(c)(4</a:t>
            </a:r>
            <a:r>
              <a:rPr lang="en-US" dirty="0"/>
              <a:t>) </a:t>
            </a:r>
          </a:p>
          <a:p>
            <a:r>
              <a:rPr lang="en-US" dirty="0"/>
              <a:t> </a:t>
            </a:r>
            <a:endParaRPr lang="en-US" dirty="0" smtClean="0"/>
          </a:p>
          <a:p>
            <a:endParaRPr lang="en-US" dirty="0"/>
          </a:p>
          <a:p>
            <a:pPr algn="ctr"/>
            <a:r>
              <a:rPr lang="en-US" b="1" dirty="0" smtClean="0"/>
              <a:t>1979 </a:t>
            </a:r>
          </a:p>
          <a:p>
            <a:pPr algn="ctr"/>
            <a:r>
              <a:rPr lang="en-US" dirty="0" smtClean="0"/>
              <a:t>Coalition on American Rivers becomes </a:t>
            </a:r>
            <a:r>
              <a:rPr lang="en-US" b="1" dirty="0"/>
              <a:t>Central States </a:t>
            </a:r>
            <a:r>
              <a:rPr lang="en-US" b="1" u="sng" dirty="0"/>
              <a:t>Resource</a:t>
            </a:r>
            <a:r>
              <a:rPr lang="en-US" b="1" dirty="0"/>
              <a:t> </a:t>
            </a:r>
            <a:r>
              <a:rPr lang="en-US" b="1" dirty="0" smtClean="0"/>
              <a:t>Center</a:t>
            </a:r>
          </a:p>
          <a:p>
            <a:pPr algn="ctr"/>
            <a:endParaRPr lang="en-US" b="1" dirty="0" smtClean="0"/>
          </a:p>
          <a:p>
            <a:pPr algn="ctr"/>
            <a:r>
              <a:rPr lang="en-US" b="1" dirty="0"/>
              <a:t> </a:t>
            </a:r>
            <a:endParaRPr lang="en-US" dirty="0"/>
          </a:p>
          <a:p>
            <a:pPr algn="ctr"/>
            <a:r>
              <a:rPr lang="en-US" b="1" dirty="0" smtClean="0"/>
              <a:t>2006</a:t>
            </a:r>
          </a:p>
          <a:p>
            <a:pPr algn="ctr"/>
            <a:r>
              <a:rPr lang="en-US" dirty="0" smtClean="0"/>
              <a:t>Coalition on American Rivers Discontinues</a:t>
            </a:r>
            <a:endParaRPr lang="en-US" dirty="0"/>
          </a:p>
        </p:txBody>
      </p:sp>
      <p:pic>
        <p:nvPicPr>
          <p:cNvPr id="17410" name="Picture 2" descr="S:\Fundraising\Annual Dinner 2017- 50th Anniversary PRN\Pictures from Members\New Photos to Include\Coar scans  190 Board and emplye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152" y="1465896"/>
            <a:ext cx="2908470" cy="1939261"/>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S:\Pictures\PRN Logos\PRN Logo Long 300 Resolu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5799129"/>
            <a:ext cx="4111625" cy="104193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4572000" y="609600"/>
            <a:ext cx="0" cy="6019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574608"/>
      </p:ext>
    </p:extLst>
  </p:cSld>
  <p:clrMapOvr>
    <a:masterClrMapping/>
  </p:clrMapOvr>
  <p:transition spd="slow" advClick="0" advTm="700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0"/>
            <a:ext cx="93895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1980s: Fighting Waterway Degradation &amp; Hazardous Landfills</a:t>
            </a:r>
          </a:p>
        </p:txBody>
      </p:sp>
      <p:pic>
        <p:nvPicPr>
          <p:cNvPr id="19458" name="Picture 2" descr="S:\Pictures\40th anniversary booklet photos\File002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57" r="18852" b="1491"/>
          <a:stretch/>
        </p:blipFill>
        <p:spPr bwMode="auto">
          <a:xfrm>
            <a:off x="5721070" y="612296"/>
            <a:ext cx="3285365" cy="6152571"/>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descr="S:\Pictures\40th anniversary booklet photos\from McKenzie Wager\Images for Royce\14_CSEC fundrais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31"/>
          <a:stretch/>
        </p:blipFill>
        <p:spPr bwMode="auto">
          <a:xfrm>
            <a:off x="3058390" y="609600"/>
            <a:ext cx="2500881" cy="3420233"/>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National Wild and Scenic Rivers System - www.rivers.go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136525"/>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9465" name="Picture 9" descr="National Wild and Scenic Rivers System - www.rivers.go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975" y="15875"/>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S:\Pictures\Wild and Scenic River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375" y="3381375"/>
            <a:ext cx="95250" cy="95250"/>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S:\Pictures\40th anniversary booklet photos\johnnewsconf.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515" t="19864" r="8044" b="6756"/>
          <a:stretch/>
        </p:blipFill>
        <p:spPr bwMode="auto">
          <a:xfrm>
            <a:off x="3058390" y="4134290"/>
            <a:ext cx="2500881" cy="2616200"/>
          </a:xfrm>
          <a:prstGeom prst="rect">
            <a:avLst/>
          </a:prstGeom>
          <a:noFill/>
          <a:extLst>
            <a:ext uri="{909E8E84-426E-40DD-AFC4-6F175D3DCCD1}">
              <a14:hiddenFill xmlns:a14="http://schemas.microsoft.com/office/drawing/2010/main">
                <a:solidFill>
                  <a:srgbClr val="FFFFFF"/>
                </a:solidFill>
              </a14:hiddenFill>
            </a:ext>
          </a:extLst>
        </p:spPr>
      </p:pic>
      <p:pic>
        <p:nvPicPr>
          <p:cNvPr id="19469" name="Picture 13" descr="S:\Pictures\40th anniversary booklet photos\from McKenzie Wager\Pix to Dixie for booklet\buttons cartoons etc\COAR Haz Waste cover.tif"/>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762" b="1601"/>
          <a:stretch/>
        </p:blipFill>
        <p:spPr bwMode="auto">
          <a:xfrm>
            <a:off x="121708" y="612296"/>
            <a:ext cx="2799255" cy="34175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54" y="4204419"/>
            <a:ext cx="2935558" cy="1967781"/>
          </a:xfrm>
          <a:prstGeom prst="rect">
            <a:avLst/>
          </a:prstGeom>
        </p:spPr>
      </p:pic>
      <p:pic>
        <p:nvPicPr>
          <p:cNvPr id="12290" name="Picture 2" descr="S:\Fundraising\Annual Dinner 2017- 50th Anniversary PRN\Pictures from Members\Staff Pictures\Wild &amp; Scenic.png"/>
          <p:cNvPicPr>
            <a:picLocks noChangeAspect="1" noChangeArrowheads="1"/>
          </p:cNvPicPr>
          <p:nvPr/>
        </p:nvPicPr>
        <p:blipFill rotWithShape="1">
          <a:blip r:embed="rId9">
            <a:extLst>
              <a:ext uri="{28A0092B-C50C-407E-A947-70E740481C1C}">
                <a14:useLocalDpi xmlns:a14="http://schemas.microsoft.com/office/drawing/2010/main" val="0"/>
              </a:ext>
            </a:extLst>
          </a:blip>
          <a:srcRect t="6241"/>
          <a:stretch/>
        </p:blipFill>
        <p:spPr bwMode="auto">
          <a:xfrm>
            <a:off x="9154" y="5827894"/>
            <a:ext cx="934220" cy="1001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172586"/>
      </p:ext>
    </p:extLst>
  </p:cSld>
  <p:clrMapOvr>
    <a:masterClrMapping/>
  </p:clrMapOvr>
  <p:transition spd="slow" advClick="0" advTm="700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isplaying 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1990s – Reducing Waste Through Model Communities</a:t>
            </a:r>
          </a:p>
        </p:txBody>
      </p:sp>
      <p:pic>
        <p:nvPicPr>
          <p:cNvPr id="20482" name="Picture 2" descr="S:\Pictures\40th anniversary booklet photos\from McKenzie Wager\Images for Royce\19_kids recycl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6" t="2859" r="2872" b="1851"/>
          <a:stretch/>
        </p:blipFill>
        <p:spPr bwMode="auto">
          <a:xfrm>
            <a:off x="155575" y="647362"/>
            <a:ext cx="4133204" cy="590718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483" name="Picture 3" descr="S:\Pictures\40th anniversary booklet photos\poll preventionaw199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50" b="1996"/>
          <a:stretch/>
        </p:blipFill>
        <p:spPr bwMode="auto">
          <a:xfrm>
            <a:off x="4559300" y="647361"/>
            <a:ext cx="4237567" cy="35281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S:\Pictures\40th anniversary booklet photos\File001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880"/>
          <a:stretch/>
        </p:blipFill>
        <p:spPr bwMode="auto">
          <a:xfrm>
            <a:off x="4542366" y="4374092"/>
            <a:ext cx="4303713" cy="2180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891846"/>
      </p:ext>
    </p:extLst>
  </p:cSld>
  <p:clrMapOvr>
    <a:masterClrMapping/>
  </p:clrMapOvr>
  <p:transition spd="slow" advClick="0" advTm="7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134" y="0"/>
            <a:ext cx="92371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2000s – Protecting Rivers Using the Clean Water Act</a:t>
            </a:r>
          </a:p>
        </p:txBody>
      </p:sp>
      <p:pic>
        <p:nvPicPr>
          <p:cNvPr id="22530" name="Picture 2" descr="S:\Pictures\40th anniversary booklet photos\from McKenzie Wager\stormdrain stencil [2] perso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4365"/>
          <a:stretch/>
        </p:blipFill>
        <p:spPr bwMode="auto">
          <a:xfrm>
            <a:off x="232039" y="685801"/>
            <a:ext cx="2418027" cy="2131308"/>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S:\Pictures\40th anniversary booklet photos\from McKenzie Wager\stream team train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039" y="2971800"/>
            <a:ext cx="5188656" cy="3502342"/>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S:\Pictures\40th anniversary booklet photos\from McKenzie Wager\salt fork cleanup 04[1]- Lan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3500" y="696649"/>
            <a:ext cx="2502961" cy="212046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https://prairierivers.org/wp-content/uploads/2009/09/illinoisriver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4760" y="722470"/>
            <a:ext cx="3424110" cy="53735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15000" y="6096000"/>
            <a:ext cx="3352800" cy="707886"/>
          </a:xfrm>
          <a:prstGeom prst="rect">
            <a:avLst/>
          </a:prstGeom>
          <a:noFill/>
        </p:spPr>
        <p:txBody>
          <a:bodyPr wrap="square" rtlCol="0">
            <a:spAutoFit/>
          </a:bodyPr>
          <a:lstStyle/>
          <a:p>
            <a:pPr algn="ctr"/>
            <a:r>
              <a:rPr lang="en-US" sz="2000" b="1" dirty="0" smtClean="0">
                <a:effectLst>
                  <a:outerShdw blurRad="38100" dist="38100" dir="2700000" algn="tl">
                    <a:srgbClr val="000000">
                      <a:alpha val="43137"/>
                    </a:srgbClr>
                  </a:outerShdw>
                </a:effectLst>
              </a:rPr>
              <a:t>Illinois’ 24 </a:t>
            </a:r>
          </a:p>
          <a:p>
            <a:pPr algn="ctr"/>
            <a:r>
              <a:rPr lang="en-US" sz="2000" b="1" dirty="0" smtClean="0">
                <a:effectLst>
                  <a:outerShdw blurRad="38100" dist="38100" dir="2700000" algn="tl">
                    <a:srgbClr val="000000">
                      <a:alpha val="43137"/>
                    </a:srgbClr>
                  </a:outerShdw>
                </a:effectLst>
              </a:rPr>
              <a:t>coal-fired power plants</a:t>
            </a:r>
            <a:endParaRPr lang="en-US" sz="2000" b="1" dirty="0">
              <a:effectLst>
                <a:outerShdw blurRad="38100" dist="38100" dir="2700000" algn="tl">
                  <a:srgbClr val="000000">
                    <a:alpha val="43137"/>
                  </a:srgbClr>
                </a:outerShdw>
              </a:effectLst>
            </a:endParaRPr>
          </a:p>
        </p:txBody>
      </p:sp>
    </p:spTree>
  </p:cSld>
  <p:clrMapOvr>
    <a:masterClrMapping/>
  </p:clrMapOvr>
  <p:transition spd="slow" advClick="0" advTm="7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134" y="0"/>
            <a:ext cx="9313334" cy="461665"/>
          </a:xfrm>
          <a:prstGeom prst="rect">
            <a:avLst/>
          </a:prstGeom>
          <a:solidFill>
            <a:srgbClr val="66BCB9"/>
          </a:solidFill>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t>2010s – Clean Water, Wildlife, Reconnecting Rivers &amp; Wetlands</a:t>
            </a:r>
          </a:p>
        </p:txBody>
      </p:sp>
      <p:pic>
        <p:nvPicPr>
          <p:cNvPr id="23554" name="Picture 2" descr="C:\Users\vnudelman\Downloads\36630310694_46a16ceeb9_m.jpg"/>
          <p:cNvPicPr>
            <a:picLocks noChangeAspect="1" noChangeArrowheads="1"/>
          </p:cNvPicPr>
          <p:nvPr/>
        </p:nvPicPr>
        <p:blipFill rotWithShape="1">
          <a:blip r:embed="rId3">
            <a:extLst>
              <a:ext uri="{28A0092B-C50C-407E-A947-70E740481C1C}">
                <a14:useLocalDpi xmlns:a14="http://schemas.microsoft.com/office/drawing/2010/main" val="0"/>
              </a:ext>
            </a:extLst>
          </a:blip>
          <a:srcRect l="4527" t="889" r="7603" b="16295"/>
          <a:stretch/>
        </p:blipFill>
        <p:spPr bwMode="auto">
          <a:xfrm>
            <a:off x="2362198" y="645280"/>
            <a:ext cx="2209801" cy="1379839"/>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23557" name="Picture 5" descr="C:\Users\vnudelman\Downloads\23488266498_227bdd84d9_m.jpg"/>
          <p:cNvPicPr>
            <a:picLocks noChangeAspect="1" noChangeArrowheads="1"/>
          </p:cNvPicPr>
          <p:nvPr/>
        </p:nvPicPr>
        <p:blipFill rotWithShape="1">
          <a:blip r:embed="rId4">
            <a:extLst>
              <a:ext uri="{28A0092B-C50C-407E-A947-70E740481C1C}">
                <a14:useLocalDpi xmlns:a14="http://schemas.microsoft.com/office/drawing/2010/main" val="0"/>
              </a:ext>
            </a:extLst>
          </a:blip>
          <a:srcRect t="9434" r="3333"/>
          <a:stretch/>
        </p:blipFill>
        <p:spPr bwMode="auto">
          <a:xfrm>
            <a:off x="4572000" y="5486400"/>
            <a:ext cx="2209800" cy="1371600"/>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23558" name="Picture 6" descr="C:\Users\vnudelman\Downloads\23488154308_1eca894399_m.jpg"/>
          <p:cNvPicPr>
            <a:picLocks noChangeAspect="1" noChangeArrowheads="1"/>
          </p:cNvPicPr>
          <p:nvPr/>
        </p:nvPicPr>
        <p:blipFill rotWithShape="1">
          <a:blip r:embed="rId5">
            <a:extLst>
              <a:ext uri="{28A0092B-C50C-407E-A947-70E740481C1C}">
                <a14:useLocalDpi xmlns:a14="http://schemas.microsoft.com/office/drawing/2010/main" val="0"/>
              </a:ext>
            </a:extLst>
          </a:blip>
          <a:srcRect l="371" t="9434"/>
          <a:stretch/>
        </p:blipFill>
        <p:spPr bwMode="auto">
          <a:xfrm>
            <a:off x="6857999" y="5486400"/>
            <a:ext cx="2277533" cy="1371600"/>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23559" name="Picture 7" descr="C:\Users\vnudelman\Downloads\36630190594_480c4a7681_m.jpg"/>
          <p:cNvPicPr>
            <a:picLocks noChangeAspect="1" noChangeArrowheads="1"/>
          </p:cNvPicPr>
          <p:nvPr/>
        </p:nvPicPr>
        <p:blipFill rotWithShape="1">
          <a:blip r:embed="rId6">
            <a:extLst>
              <a:ext uri="{28A0092B-C50C-407E-A947-70E740481C1C}">
                <a14:useLocalDpi xmlns:a14="http://schemas.microsoft.com/office/drawing/2010/main" val="0"/>
              </a:ext>
            </a:extLst>
          </a:blip>
          <a:srcRect t="7589" b="4864"/>
          <a:stretch/>
        </p:blipFill>
        <p:spPr bwMode="auto">
          <a:xfrm>
            <a:off x="6858000" y="4038600"/>
            <a:ext cx="2364816" cy="1371600"/>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23561" name="Picture 9" descr="C:\Users\vnudelman\Downloads\36630189094_45ac123d5d_z.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1260" r="1990" b="5766"/>
          <a:stretch/>
        </p:blipFill>
        <p:spPr bwMode="auto">
          <a:xfrm>
            <a:off x="-1" y="645279"/>
            <a:ext cx="2277533" cy="1379839"/>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23562" name="Picture 10" descr="C:\Users\vnudelman\Downloads\23488155258_a754286c2d_m.jpg"/>
          <p:cNvPicPr>
            <a:picLocks noChangeAspect="1" noChangeArrowheads="1"/>
          </p:cNvPicPr>
          <p:nvPr/>
        </p:nvPicPr>
        <p:blipFill rotWithShape="1">
          <a:blip r:embed="rId8">
            <a:extLst>
              <a:ext uri="{28A0092B-C50C-407E-A947-70E740481C1C}">
                <a14:useLocalDpi xmlns:a14="http://schemas.microsoft.com/office/drawing/2010/main" val="0"/>
              </a:ext>
            </a:extLst>
          </a:blip>
          <a:srcRect t="3639" r="-371" b="1264"/>
          <a:stretch/>
        </p:blipFill>
        <p:spPr bwMode="auto">
          <a:xfrm>
            <a:off x="0" y="2142067"/>
            <a:ext cx="2286000" cy="1548870"/>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23563" name="Picture 11" descr="C:\Users\vnudelman\Downloads\37353580551_856f5b436d_m.jpg"/>
          <p:cNvPicPr>
            <a:picLocks noChangeAspect="1" noChangeArrowheads="1"/>
          </p:cNvPicPr>
          <p:nvPr/>
        </p:nvPicPr>
        <p:blipFill rotWithShape="1">
          <a:blip r:embed="rId9">
            <a:extLst>
              <a:ext uri="{28A0092B-C50C-407E-A947-70E740481C1C}">
                <a14:useLocalDpi xmlns:a14="http://schemas.microsoft.com/office/drawing/2010/main" val="0"/>
              </a:ext>
            </a:extLst>
          </a:blip>
          <a:srcRect l="3186" t="2561" r="3334" b="16959"/>
          <a:stretch/>
        </p:blipFill>
        <p:spPr bwMode="auto">
          <a:xfrm>
            <a:off x="4644828" y="645280"/>
            <a:ext cx="2136972" cy="1379839"/>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23564" name="Picture 12" descr="C:\Users\vnudelman\Downloads\32085445165_7fc50463a8_m.jpg"/>
          <p:cNvPicPr>
            <a:picLocks noChangeAspect="1" noChangeArrowheads="1"/>
          </p:cNvPicPr>
          <p:nvPr/>
        </p:nvPicPr>
        <p:blipFill rotWithShape="1">
          <a:blip r:embed="rId10">
            <a:extLst>
              <a:ext uri="{28A0092B-C50C-407E-A947-70E740481C1C}">
                <a14:useLocalDpi xmlns:a14="http://schemas.microsoft.com/office/drawing/2010/main" val="0"/>
              </a:ext>
            </a:extLst>
          </a:blip>
          <a:srcRect l="3704" t="98" r="2816" b="9336"/>
          <a:stretch/>
        </p:blipFill>
        <p:spPr bwMode="auto">
          <a:xfrm>
            <a:off x="2362199" y="5486400"/>
            <a:ext cx="2136973" cy="1371600"/>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23566" name="Picture 14" descr="C:\Users\vnudelman\Downloads\36630194294_68c93f9bdd_z.jpg"/>
          <p:cNvPicPr>
            <a:picLocks noChangeAspect="1" noChangeArrowheads="1"/>
          </p:cNvPicPr>
          <p:nvPr/>
        </p:nvPicPr>
        <p:blipFill rotWithShape="1">
          <a:blip r:embed="rId11">
            <a:extLst>
              <a:ext uri="{28A0092B-C50C-407E-A947-70E740481C1C}">
                <a14:useLocalDpi xmlns:a14="http://schemas.microsoft.com/office/drawing/2010/main" val="0"/>
              </a:ext>
            </a:extLst>
          </a:blip>
          <a:srcRect l="1" t="542" r="21983" b="12989"/>
          <a:stretch/>
        </p:blipFill>
        <p:spPr bwMode="auto">
          <a:xfrm>
            <a:off x="2362200" y="2142067"/>
            <a:ext cx="4419600" cy="32681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12" cstate="print">
            <a:extLst>
              <a:ext uri="{28A0092B-C50C-407E-A947-70E740481C1C}">
                <a14:useLocalDpi xmlns:a14="http://schemas.microsoft.com/office/drawing/2010/main" val="0"/>
              </a:ext>
            </a:extLst>
          </a:blip>
          <a:srcRect l="17026" t="1665" r="51389" b="33984"/>
          <a:stretch/>
        </p:blipFill>
        <p:spPr>
          <a:xfrm>
            <a:off x="0" y="3776133"/>
            <a:ext cx="2277533" cy="3081867"/>
          </a:xfrm>
          <a:prstGeom prst="rect">
            <a:avLst/>
          </a:prstGeom>
        </p:spPr>
      </p:pic>
      <p:pic>
        <p:nvPicPr>
          <p:cNvPr id="23567" name="Picture 15" descr="C:\Users\vnudelman\Downloads\36630805354_198239f2da_z.jpg"/>
          <p:cNvPicPr>
            <a:picLocks noChangeAspect="1" noChangeArrowheads="1"/>
          </p:cNvPicPr>
          <p:nvPr/>
        </p:nvPicPr>
        <p:blipFill rotWithShape="1">
          <a:blip r:embed="rId13">
            <a:extLst>
              <a:ext uri="{28A0092B-C50C-407E-A947-70E740481C1C}">
                <a14:useLocalDpi xmlns:a14="http://schemas.microsoft.com/office/drawing/2010/main" val="0"/>
              </a:ext>
            </a:extLst>
          </a:blip>
          <a:srcRect l="11471" t="3075" r="9238" b="5242"/>
          <a:stretch/>
        </p:blipFill>
        <p:spPr bwMode="auto">
          <a:xfrm>
            <a:off x="6858000" y="645280"/>
            <a:ext cx="2308085" cy="3336001"/>
          </a:xfrm>
          <a:prstGeom prst="rect">
            <a:avLst/>
          </a:prstGeom>
          <a:noFill/>
          <a:ln>
            <a:noFill/>
          </a:ln>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7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Displaying Wes and Lesli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isplaying Wes and Leslie.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 Box 17"/>
          <p:cNvSpPr txBox="1">
            <a:spLocks noChangeArrowheads="1"/>
          </p:cNvSpPr>
          <p:nvPr/>
        </p:nvSpPr>
        <p:spPr bwMode="auto">
          <a:xfrm>
            <a:off x="-5256" y="959823"/>
            <a:ext cx="9149255" cy="369332"/>
          </a:xfrm>
          <a:prstGeom prst="rect">
            <a:avLst/>
          </a:prstGeom>
          <a:solidFill>
            <a:srgbClr val="88681F"/>
          </a:solidFill>
          <a:ln>
            <a:noFill/>
          </a:ln>
          <a:effectLst/>
          <a:extLst/>
        </p:spPr>
        <p:txBody>
          <a:bodyPr wrap="square" anchor="ctr">
            <a:spAutoFit/>
          </a:bodyPr>
          <a:lstStyle/>
          <a:p>
            <a:pPr algn="ctr" fontAlgn="ctr">
              <a:defRPr/>
            </a:pPr>
            <a:r>
              <a:rPr lang="en-US" b="1" dirty="0">
                <a:solidFill>
                  <a:schemeClr val="accent5">
                    <a:lumMod val="40000"/>
                    <a:lumOff val="60000"/>
                  </a:schemeClr>
                </a:solidFill>
                <a:effectLst>
                  <a:outerShdw blurRad="38100" dist="38100" dir="2700000" algn="tl">
                    <a:srgbClr val="000000">
                      <a:alpha val="43137"/>
                    </a:srgbClr>
                  </a:outerShdw>
                </a:effectLst>
              </a:rPr>
              <a:t>Volunteers of the Year</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 y="5535"/>
            <a:ext cx="9149256" cy="997269"/>
          </a:xfrm>
          <a:prstGeom prst="rect">
            <a:avLst/>
          </a:prstGeom>
        </p:spPr>
      </p:pic>
      <p:pic>
        <p:nvPicPr>
          <p:cNvPr id="1029" name="Picture 5" descr="S:\Pictures\2017-05-21 PRN day at Allerton\RH\PRN Day Allerton RH-1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720" r="1723" b="1606"/>
          <a:stretch/>
        </p:blipFill>
        <p:spPr bwMode="auto">
          <a:xfrm>
            <a:off x="2825561" y="2729023"/>
            <a:ext cx="2584639" cy="141314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S:\Pictures\2017-05-21 PRN day at Allerton\RH\PRN Day Allerton RH-3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460" t="264" r="1040" b="1"/>
          <a:stretch/>
        </p:blipFill>
        <p:spPr bwMode="auto">
          <a:xfrm>
            <a:off x="2825561" y="4259086"/>
            <a:ext cx="2556258" cy="23772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ictures\2017-05-21 PRN day at Allerton\RH\PRN Day Allerton RH-4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780" t="1261" r="23167" b="10421"/>
          <a:stretch/>
        </p:blipFill>
        <p:spPr bwMode="auto">
          <a:xfrm>
            <a:off x="155575" y="4259086"/>
            <a:ext cx="2567386" cy="23772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ictures\2017-05-21 PRN day at Allerton\DSC_785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75" t="26465" r="31730" b="20500"/>
          <a:stretch/>
        </p:blipFill>
        <p:spPr bwMode="auto">
          <a:xfrm>
            <a:off x="155575" y="2729023"/>
            <a:ext cx="2567386" cy="139187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S:\Fundraising\Annual Dinner 2017- 50th Anniversary PRN\Dinner Slideshow\After the Dam.jpg"/>
          <p:cNvPicPr>
            <a:picLocks noChangeAspect="1" noChangeArrowheads="1"/>
          </p:cNvPicPr>
          <p:nvPr/>
        </p:nvPicPr>
        <p:blipFill rotWithShape="1">
          <a:blip r:embed="rId8">
            <a:extLst>
              <a:ext uri="{28A0092B-C50C-407E-A947-70E740481C1C}">
                <a14:useLocalDpi xmlns:a14="http://schemas.microsoft.com/office/drawing/2010/main" val="0"/>
              </a:ext>
            </a:extLst>
          </a:blip>
          <a:srcRect t="6897"/>
          <a:stretch/>
        </p:blipFill>
        <p:spPr bwMode="auto">
          <a:xfrm>
            <a:off x="5542717" y="3872285"/>
            <a:ext cx="1922929" cy="27668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l="7823" t="5241" r="8064" b="19649"/>
          <a:stretch/>
        </p:blipFill>
        <p:spPr>
          <a:xfrm>
            <a:off x="5542717" y="2729023"/>
            <a:ext cx="3414429" cy="1000784"/>
          </a:xfrm>
          <a:prstGeom prst="rect">
            <a:avLst/>
          </a:prstGeom>
        </p:spPr>
      </p:pic>
      <p:pic>
        <p:nvPicPr>
          <p:cNvPr id="6" name="Picture 5"/>
          <p:cNvPicPr>
            <a:picLocks noChangeAspect="1"/>
          </p:cNvPicPr>
          <p:nvPr/>
        </p:nvPicPr>
        <p:blipFill rotWithShape="1">
          <a:blip r:embed="rId10">
            <a:extLst>
              <a:ext uri="{28A0092B-C50C-407E-A947-70E740481C1C}">
                <a14:useLocalDpi xmlns:a14="http://schemas.microsoft.com/office/drawing/2010/main" val="0"/>
              </a:ext>
            </a:extLst>
          </a:blip>
          <a:srcRect l="8482" r="5467"/>
          <a:stretch/>
        </p:blipFill>
        <p:spPr>
          <a:xfrm>
            <a:off x="7609885" y="3872285"/>
            <a:ext cx="1346716" cy="1575430"/>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34698" y="5463913"/>
            <a:ext cx="1504259" cy="1175202"/>
          </a:xfrm>
          <a:prstGeom prst="rect">
            <a:avLst/>
          </a:prstGeom>
        </p:spPr>
      </p:pic>
      <p:sp>
        <p:nvSpPr>
          <p:cNvPr id="7" name="Rectangle 49"/>
          <p:cNvSpPr>
            <a:spLocks noChangeArrowheads="1"/>
          </p:cNvSpPr>
          <p:nvPr/>
        </p:nvSpPr>
        <p:spPr bwMode="auto">
          <a:xfrm>
            <a:off x="-5256" y="1691029"/>
            <a:ext cx="9144000" cy="954107"/>
          </a:xfrm>
          <a:prstGeom prst="rect">
            <a:avLst/>
          </a:prstGeom>
          <a:noFill/>
          <a:ln w="9525">
            <a:noFill/>
            <a:miter lim="800000"/>
            <a:headEnd/>
            <a:tailEnd/>
          </a:ln>
          <a:effectLst/>
          <a:extLst/>
        </p:spPr>
        <p:txBody>
          <a:bodyPr>
            <a:spAutoFit/>
          </a:bodyPr>
          <a:lstStyle/>
          <a:p>
            <a:pPr algn="ctr">
              <a:defRPr/>
            </a:pPr>
            <a:r>
              <a:rPr lang="en-US" sz="2800" b="1" dirty="0" err="1" smtClean="0">
                <a:solidFill>
                  <a:srgbClr val="88681F"/>
                </a:solidFill>
                <a:effectLst>
                  <a:outerShdw blurRad="38100" dist="38100" dir="2700000" algn="tl">
                    <a:srgbClr val="000000">
                      <a:alpha val="43137"/>
                    </a:srgbClr>
                  </a:outerShdw>
                </a:effectLst>
              </a:rPr>
              <a:t>Latrelle</a:t>
            </a:r>
            <a:r>
              <a:rPr lang="en-US" sz="2800" b="1" dirty="0" smtClean="0">
                <a:solidFill>
                  <a:srgbClr val="88681F"/>
                </a:solidFill>
                <a:effectLst>
                  <a:outerShdw blurRad="38100" dist="38100" dir="2700000" algn="tl">
                    <a:srgbClr val="000000">
                      <a:alpha val="43137"/>
                    </a:srgbClr>
                  </a:outerShdw>
                </a:effectLst>
              </a:rPr>
              <a:t> Bright, Amy </a:t>
            </a:r>
            <a:r>
              <a:rPr lang="en-US" sz="2800" b="1" dirty="0" err="1" smtClean="0">
                <a:solidFill>
                  <a:srgbClr val="88681F"/>
                </a:solidFill>
                <a:effectLst>
                  <a:outerShdw blurRad="38100" dist="38100" dir="2700000" algn="tl">
                    <a:srgbClr val="000000">
                      <a:alpha val="43137"/>
                    </a:srgbClr>
                  </a:outerShdw>
                </a:effectLst>
              </a:rPr>
              <a:t>Hassinger</a:t>
            </a:r>
            <a:r>
              <a:rPr lang="en-US" sz="2800" b="1" dirty="0" smtClean="0">
                <a:solidFill>
                  <a:srgbClr val="88681F"/>
                </a:solidFill>
                <a:effectLst>
                  <a:outerShdw blurRad="38100" dist="38100" dir="2700000" algn="tl">
                    <a:srgbClr val="000000">
                      <a:alpha val="43137"/>
                    </a:srgbClr>
                  </a:outerShdw>
                </a:effectLst>
              </a:rPr>
              <a:t>, and </a:t>
            </a:r>
          </a:p>
          <a:p>
            <a:pPr algn="ctr">
              <a:defRPr/>
            </a:pPr>
            <a:r>
              <a:rPr lang="en-US" sz="2800" b="1" dirty="0" smtClean="0">
                <a:solidFill>
                  <a:srgbClr val="88681F"/>
                </a:solidFill>
                <a:effectLst>
                  <a:outerShdw blurRad="38100" dist="38100" dir="2700000" algn="tl">
                    <a:srgbClr val="000000">
                      <a:alpha val="43137"/>
                    </a:srgbClr>
                  </a:outerShdw>
                </a:effectLst>
              </a:rPr>
              <a:t>Kate McDowell </a:t>
            </a:r>
            <a:endParaRPr lang="en-US" sz="2800" b="1" dirty="0">
              <a:solidFill>
                <a:srgbClr val="88681F"/>
              </a:solidFill>
              <a:effectLst>
                <a:outerShdw blurRad="38100" dist="38100" dir="2700000" algn="tl">
                  <a:srgbClr val="000000">
                    <a:alpha val="43137"/>
                  </a:srgbClr>
                </a:outerShdw>
              </a:effectLst>
            </a:endParaRPr>
          </a:p>
        </p:txBody>
      </p:sp>
      <p:grpSp>
        <p:nvGrpSpPr>
          <p:cNvPr id="16" name="Group 15"/>
          <p:cNvGrpSpPr/>
          <p:nvPr/>
        </p:nvGrpSpPr>
        <p:grpSpPr>
          <a:xfrm>
            <a:off x="7591640" y="699520"/>
            <a:ext cx="1531888" cy="1531888"/>
            <a:chOff x="7591640" y="699520"/>
            <a:chExt cx="1531888" cy="1531888"/>
          </a:xfrm>
        </p:grpSpPr>
        <p:sp>
          <p:nvSpPr>
            <p:cNvPr id="17" name="Oval 16"/>
            <p:cNvSpPr/>
            <p:nvPr/>
          </p:nvSpPr>
          <p:spPr>
            <a:xfrm>
              <a:off x="7591640" y="699520"/>
              <a:ext cx="1531888" cy="153188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05621" y="699520"/>
              <a:ext cx="1504259" cy="1531888"/>
            </a:xfrm>
            <a:prstGeom prst="rect">
              <a:avLst/>
            </a:prstGeom>
          </p:spPr>
        </p:pic>
      </p:grpSp>
    </p:spTree>
    <p:extLst>
      <p:ext uri="{BB962C8B-B14F-4D97-AF65-F5344CB8AC3E}">
        <p14:creationId xmlns:p14="http://schemas.microsoft.com/office/powerpoint/2010/main" val="1775049173"/>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7222</TotalTime>
  <Words>516</Words>
  <Application>Microsoft Office PowerPoint</Application>
  <PresentationFormat>On-screen Show (4:3)</PresentationFormat>
  <Paragraphs>128</Paragraphs>
  <Slides>44</Slides>
  <Notes>13</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Prairie Rivers Network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stephanie adams</dc:creator>
  <cp:lastModifiedBy>Vickie Nudelman</cp:lastModifiedBy>
  <cp:revision>427</cp:revision>
  <dcterms:created xsi:type="dcterms:W3CDTF">2008-11-10T16:32:12Z</dcterms:created>
  <dcterms:modified xsi:type="dcterms:W3CDTF">2017-10-10T13:01:27Z</dcterms:modified>
</cp:coreProperties>
</file>